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Fira Sans Extra Condensed Medium"/>
      <p:regular r:id="rId34"/>
      <p:bold r:id="rId35"/>
      <p:italic r:id="rId36"/>
      <p:boldItalic r:id="rId37"/>
    </p:embeddedFont>
    <p:embeddedFont>
      <p:font typeface="Roboto Condensed"/>
      <p:regular r:id="rId38"/>
      <p:bold r:id="rId39"/>
      <p:italic r:id="rId40"/>
      <p:boldItalic r:id="rId41"/>
    </p:embeddedFont>
    <p:embeddedFont>
      <p:font typeface="Squada One"/>
      <p:regular r:id="rId42"/>
    </p:embeddedFont>
    <p:embeddedFont>
      <p:font typeface="Roboto Condensed Light"/>
      <p:regular r:id="rId43"/>
      <p:bold r:id="rId44"/>
      <p:italic r:id="rId45"/>
      <p:boldItalic r:id="rId46"/>
    </p:embeddedFont>
    <p:embeddedFont>
      <p:font typeface="Exo 2"/>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Condensed-italic.fntdata"/><Relationship Id="rId42" Type="http://schemas.openxmlformats.org/officeDocument/2006/relationships/font" Target="fonts/SquadaOne-regular.fntdata"/><Relationship Id="rId41" Type="http://schemas.openxmlformats.org/officeDocument/2006/relationships/font" Target="fonts/RobotoCondensed-boldItalic.fntdata"/><Relationship Id="rId44" Type="http://schemas.openxmlformats.org/officeDocument/2006/relationships/font" Target="fonts/RobotoCondensedLight-bold.fntdata"/><Relationship Id="rId43" Type="http://schemas.openxmlformats.org/officeDocument/2006/relationships/font" Target="fonts/RobotoCondensedLight-regular.fntdata"/><Relationship Id="rId46" Type="http://schemas.openxmlformats.org/officeDocument/2006/relationships/font" Target="fonts/RobotoCondensedLight-boldItalic.fntdata"/><Relationship Id="rId45" Type="http://schemas.openxmlformats.org/officeDocument/2006/relationships/font" Target="fonts/RobotoCondensedLigh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xo2-bold.fntdata"/><Relationship Id="rId47" Type="http://schemas.openxmlformats.org/officeDocument/2006/relationships/font" Target="fonts/Exo2-regular.fntdata"/><Relationship Id="rId49" Type="http://schemas.openxmlformats.org/officeDocument/2006/relationships/font" Target="fonts/Exo2-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FiraSansExtraCondensedMedium-bold.fntdata"/><Relationship Id="rId34" Type="http://schemas.openxmlformats.org/officeDocument/2006/relationships/font" Target="fonts/FiraSansExtraCondensedMedium-regular.fntdata"/><Relationship Id="rId37" Type="http://schemas.openxmlformats.org/officeDocument/2006/relationships/font" Target="fonts/FiraSansExtraCondensedMedium-boldItalic.fntdata"/><Relationship Id="rId36" Type="http://schemas.openxmlformats.org/officeDocument/2006/relationships/font" Target="fonts/FiraSansExtraCondensedMedium-italic.fntdata"/><Relationship Id="rId39" Type="http://schemas.openxmlformats.org/officeDocument/2006/relationships/font" Target="fonts/RobotoCondensed-bold.fntdata"/><Relationship Id="rId38" Type="http://schemas.openxmlformats.org/officeDocument/2006/relationships/font" Target="fonts/RobotoCondensed-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font" Target="fonts/Exo2-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1. intro and use cases(slides 1 - 5) **Maohua**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2. Features (slide 6)**Sidd**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3. Network (slides 7-8) *Matthew*</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4. Implementation (slides 9-11)**feichi**</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5. first half of demo (slides 12 - 17) Majid: Matthew we can swap, if you do not feel comfortable. If so ping me</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6. second half of demo (slides 18 - 29 (end)) **Sammy**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748e17cf3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748e17cf3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58d3b44f0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8d3b44f0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58d3b44f0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8d3b44f0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748e17cf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748e17cf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748e17cf3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748e17cf3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748e17cf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748e17cf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748e17cf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748e17cf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748e17cf3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d748e17cf3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d748e17cf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d748e17cf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748e17cf3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748e17cf3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0422e0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40422e0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748e17cf3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748e17cf3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748e17cf3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748e17cf3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748e17cf3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748e17cf3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d748e17cf3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d748e17cf3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748e17cf3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d748e17cf3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748e17cf3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748e17cf3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748e17cf3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d748e17cf3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748e17cf3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d748e17cf3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748e17cf3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d748e17cf3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58d3b44f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8d3b44f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C9D1D9"/>
                </a:solidFill>
                <a:highlight>
                  <a:srgbClr val="0D1117"/>
                </a:highlight>
              </a:rPr>
              <a:t>The ERC-20 token smart contract demonstrates how to create and transfer fungible tokens using an account-based model. In an ERC-20 account-based model, there is an account for each participant that holds a balance of tokens. A mint transaction creates tokens in an account, while a transfer transaction debits the caller's account and credits another account.</a:t>
            </a:r>
            <a:endParaRPr sz="1200">
              <a:solidFill>
                <a:srgbClr val="C9D1D9"/>
              </a:solidFill>
              <a:highlight>
                <a:srgbClr val="0D1117"/>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C9D1D9"/>
                </a:solidFill>
                <a:highlight>
                  <a:srgbClr val="0D1117"/>
                </a:highlight>
              </a:rPr>
              <a:t>In this sample it is assumed that only one organization (played by Org1) is in a central banker role and can mint new tokens into their account, while any organization can transfer tokens from their account to a recipient's account. Accounts could be defined at the organization level or client identity level. In this sample accounts are defined at the client identity level, where every authorized client with an enrollment certificate from their organization implicitly has an account ID that matches their client ID. The client ID is simply a base64-encoded concatenation of the issuer and subject from the client identity's enrollment certificate. The client ID can therefore be considered the account ID that is used as the payment address of a recipient.</a:t>
            </a:r>
            <a:endParaRPr sz="1200">
              <a:solidFill>
                <a:srgbClr val="C9D1D9"/>
              </a:solidFill>
              <a:highlight>
                <a:srgbClr val="0D1117"/>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C9D1D9"/>
                </a:solidFill>
                <a:highlight>
                  <a:srgbClr val="0D1117"/>
                </a:highlight>
              </a:rPr>
              <a:t>In this tutorial, you will mint and transfer tokens as follows:</a:t>
            </a:r>
            <a:endParaRPr sz="1200">
              <a:solidFill>
                <a:srgbClr val="C9D1D9"/>
              </a:solidFill>
              <a:highlight>
                <a:srgbClr val="0D1117"/>
              </a:highlight>
            </a:endParaRPr>
          </a:p>
          <a:p>
            <a:pPr indent="-304800" lvl="0" marL="457200" rtl="0" algn="l">
              <a:lnSpc>
                <a:spcPct val="115000"/>
              </a:lnSpc>
              <a:spcBef>
                <a:spcPts val="1200"/>
              </a:spcBef>
              <a:spcAft>
                <a:spcPts val="0"/>
              </a:spcAft>
              <a:buClr>
                <a:srgbClr val="C9D1D9"/>
              </a:buClr>
              <a:buSzPts val="1200"/>
              <a:buChar char="●"/>
            </a:pPr>
            <a:r>
              <a:rPr lang="en" sz="1200">
                <a:solidFill>
                  <a:srgbClr val="C9D1D9"/>
                </a:solidFill>
                <a:highlight>
                  <a:srgbClr val="0D1117"/>
                </a:highlight>
              </a:rPr>
              <a:t>A member of Org1 uses the </a:t>
            </a:r>
            <a:r>
              <a:rPr lang="en" sz="1000">
                <a:solidFill>
                  <a:srgbClr val="C9D1D9"/>
                </a:solidFill>
                <a:highlight>
                  <a:srgbClr val="0D1117"/>
                </a:highlight>
                <a:latin typeface="Courier New"/>
                <a:ea typeface="Courier New"/>
                <a:cs typeface="Courier New"/>
                <a:sym typeface="Courier New"/>
              </a:rPr>
              <a:t>Mint</a:t>
            </a:r>
            <a:r>
              <a:rPr lang="en" sz="1200">
                <a:solidFill>
                  <a:srgbClr val="C9D1D9"/>
                </a:solidFill>
                <a:highlight>
                  <a:srgbClr val="0D1117"/>
                </a:highlight>
              </a:rPr>
              <a:t> function to create new tokens into their account. The </a:t>
            </a:r>
            <a:r>
              <a:rPr lang="en" sz="1000">
                <a:solidFill>
                  <a:srgbClr val="C9D1D9"/>
                </a:solidFill>
                <a:highlight>
                  <a:srgbClr val="0D1117"/>
                </a:highlight>
                <a:latin typeface="Courier New"/>
                <a:ea typeface="Courier New"/>
                <a:cs typeface="Courier New"/>
                <a:sym typeface="Courier New"/>
              </a:rPr>
              <a:t>Mint</a:t>
            </a:r>
            <a:r>
              <a:rPr lang="en" sz="1200">
                <a:solidFill>
                  <a:srgbClr val="C9D1D9"/>
                </a:solidFill>
                <a:highlight>
                  <a:srgbClr val="0D1117"/>
                </a:highlight>
              </a:rPr>
              <a:t> smart contract function reads the certificate information of the client identity that submitted the transaction using the </a:t>
            </a:r>
            <a:r>
              <a:rPr lang="en" sz="1000">
                <a:solidFill>
                  <a:srgbClr val="C9D1D9"/>
                </a:solidFill>
                <a:highlight>
                  <a:srgbClr val="0D1117"/>
                </a:highlight>
                <a:latin typeface="Courier New"/>
                <a:ea typeface="Courier New"/>
                <a:cs typeface="Courier New"/>
                <a:sym typeface="Courier New"/>
              </a:rPr>
              <a:t>GetClientIdentity.GetID()</a:t>
            </a:r>
            <a:r>
              <a:rPr lang="en" sz="1200">
                <a:solidFill>
                  <a:srgbClr val="C9D1D9"/>
                </a:solidFill>
                <a:highlight>
                  <a:srgbClr val="0D1117"/>
                </a:highlight>
              </a:rPr>
              <a:t> API and credits the account associated with the client ID with the requested number of tokens.</a:t>
            </a:r>
            <a:endParaRPr sz="1200">
              <a:solidFill>
                <a:srgbClr val="C9D1D9"/>
              </a:solidFill>
              <a:highlight>
                <a:srgbClr val="0D1117"/>
              </a:highlight>
            </a:endParaRPr>
          </a:p>
          <a:p>
            <a:pPr indent="-304800" lvl="0" marL="457200" rtl="0" algn="l">
              <a:lnSpc>
                <a:spcPct val="115000"/>
              </a:lnSpc>
              <a:spcBef>
                <a:spcPts val="0"/>
              </a:spcBef>
              <a:spcAft>
                <a:spcPts val="0"/>
              </a:spcAft>
              <a:buClr>
                <a:srgbClr val="C9D1D9"/>
              </a:buClr>
              <a:buSzPts val="1200"/>
              <a:buChar char="●"/>
            </a:pPr>
            <a:r>
              <a:rPr lang="en" sz="1200">
                <a:solidFill>
                  <a:srgbClr val="C9D1D9"/>
                </a:solidFill>
                <a:highlight>
                  <a:srgbClr val="0D1117"/>
                </a:highlight>
              </a:rPr>
              <a:t>The same minter client will then use the </a:t>
            </a:r>
            <a:r>
              <a:rPr lang="en" sz="1000">
                <a:solidFill>
                  <a:srgbClr val="C9D1D9"/>
                </a:solidFill>
                <a:highlight>
                  <a:srgbClr val="0D1117"/>
                </a:highlight>
                <a:latin typeface="Courier New"/>
                <a:ea typeface="Courier New"/>
                <a:cs typeface="Courier New"/>
                <a:sym typeface="Courier New"/>
              </a:rPr>
              <a:t>Transfer</a:t>
            </a:r>
            <a:r>
              <a:rPr lang="en" sz="1200">
                <a:solidFill>
                  <a:srgbClr val="C9D1D9"/>
                </a:solidFill>
                <a:highlight>
                  <a:srgbClr val="0D1117"/>
                </a:highlight>
              </a:rPr>
              <a:t> function to transfer the requested number of tokens to the recipient's account. It is assumed that the recipient has provided their account ID to the transfer caller out of band. The recipient can then transfer tokens to other registered users in the same fashion.</a:t>
            </a:r>
            <a:endParaRPr sz="1200">
              <a:solidFill>
                <a:srgbClr val="C9D1D9"/>
              </a:solidFill>
              <a:highlight>
                <a:srgbClr val="0D1117"/>
              </a:highlight>
            </a:endParaRPr>
          </a:p>
          <a:p>
            <a:pPr indent="-304800" lvl="0" marL="457200" rtl="0" algn="l">
              <a:lnSpc>
                <a:spcPct val="115000"/>
              </a:lnSpc>
              <a:spcBef>
                <a:spcPts val="0"/>
              </a:spcBef>
              <a:spcAft>
                <a:spcPts val="0"/>
              </a:spcAft>
              <a:buClr>
                <a:srgbClr val="C9D1D9"/>
              </a:buClr>
              <a:buSzPts val="1200"/>
              <a:buChar char="●"/>
            </a:pPr>
            <a:r>
              <a:t/>
            </a:r>
            <a:endParaRPr sz="1200">
              <a:solidFill>
                <a:srgbClr val="C9D1D9"/>
              </a:solidFill>
              <a:highlight>
                <a:srgbClr val="0D1117"/>
              </a:highlight>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748e2948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748e2948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C9D1D9"/>
                </a:solidFill>
                <a:highlight>
                  <a:srgbClr val="0D1117"/>
                </a:highlight>
              </a:rPr>
              <a:t>The ERC-20 token smart contract demonstrates how to create and transfer fungible tokens using an account-based model. In an ERC-20 account-based model, there is an account for each participant that holds a balance of tokens. A mint transaction creates tokens in an account, while a transfer transaction debits the caller's account and credits another account.</a:t>
            </a:r>
            <a:endParaRPr sz="1200">
              <a:solidFill>
                <a:srgbClr val="C9D1D9"/>
              </a:solidFill>
              <a:highlight>
                <a:srgbClr val="0D1117"/>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C9D1D9"/>
                </a:solidFill>
                <a:highlight>
                  <a:srgbClr val="0D1117"/>
                </a:highlight>
              </a:rPr>
              <a:t>In this sample it is assumed that only one organization (played by Org1) is in a central banker role and can mint new tokens into their account, while any organization can transfer tokens from their account to a recipient's account. Accounts could be defined at the organization level or client identity level. In this sample accounts are defined at the client identity level, where every authorized client with an enrollment certificate from their organization implicitly has an account ID that matches their client ID. The client ID is simply a base64-encoded concatenation of the issuer and subject from the client identity's enrollment certificate. The client ID can therefore be considered the account ID that is used as the payment address of a recipient.</a:t>
            </a:r>
            <a:endParaRPr sz="1200">
              <a:solidFill>
                <a:srgbClr val="C9D1D9"/>
              </a:solidFill>
              <a:highlight>
                <a:srgbClr val="0D1117"/>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C9D1D9"/>
                </a:solidFill>
                <a:highlight>
                  <a:srgbClr val="0D1117"/>
                </a:highlight>
              </a:rPr>
              <a:t>In this tutorial, you will mint and transfer tokens as follows:</a:t>
            </a:r>
            <a:endParaRPr sz="1200">
              <a:solidFill>
                <a:srgbClr val="C9D1D9"/>
              </a:solidFill>
              <a:highlight>
                <a:srgbClr val="0D1117"/>
              </a:highlight>
            </a:endParaRPr>
          </a:p>
          <a:p>
            <a:pPr indent="-304800" lvl="0" marL="457200" rtl="0" algn="l">
              <a:lnSpc>
                <a:spcPct val="115000"/>
              </a:lnSpc>
              <a:spcBef>
                <a:spcPts val="1200"/>
              </a:spcBef>
              <a:spcAft>
                <a:spcPts val="0"/>
              </a:spcAft>
              <a:buClr>
                <a:srgbClr val="C9D1D9"/>
              </a:buClr>
              <a:buSzPts val="1200"/>
              <a:buChar char="●"/>
            </a:pPr>
            <a:r>
              <a:rPr lang="en" sz="1200">
                <a:solidFill>
                  <a:srgbClr val="C9D1D9"/>
                </a:solidFill>
                <a:highlight>
                  <a:srgbClr val="0D1117"/>
                </a:highlight>
              </a:rPr>
              <a:t>A member of Org1 uses the </a:t>
            </a:r>
            <a:r>
              <a:rPr lang="en" sz="1000">
                <a:solidFill>
                  <a:srgbClr val="C9D1D9"/>
                </a:solidFill>
                <a:highlight>
                  <a:srgbClr val="0D1117"/>
                </a:highlight>
                <a:latin typeface="Courier New"/>
                <a:ea typeface="Courier New"/>
                <a:cs typeface="Courier New"/>
                <a:sym typeface="Courier New"/>
              </a:rPr>
              <a:t>Mint</a:t>
            </a:r>
            <a:r>
              <a:rPr lang="en" sz="1200">
                <a:solidFill>
                  <a:srgbClr val="C9D1D9"/>
                </a:solidFill>
                <a:highlight>
                  <a:srgbClr val="0D1117"/>
                </a:highlight>
              </a:rPr>
              <a:t> function to create new tokens into their account. The </a:t>
            </a:r>
            <a:r>
              <a:rPr lang="en" sz="1000">
                <a:solidFill>
                  <a:srgbClr val="C9D1D9"/>
                </a:solidFill>
                <a:highlight>
                  <a:srgbClr val="0D1117"/>
                </a:highlight>
                <a:latin typeface="Courier New"/>
                <a:ea typeface="Courier New"/>
                <a:cs typeface="Courier New"/>
                <a:sym typeface="Courier New"/>
              </a:rPr>
              <a:t>Mint</a:t>
            </a:r>
            <a:r>
              <a:rPr lang="en" sz="1200">
                <a:solidFill>
                  <a:srgbClr val="C9D1D9"/>
                </a:solidFill>
                <a:highlight>
                  <a:srgbClr val="0D1117"/>
                </a:highlight>
              </a:rPr>
              <a:t> smart contract function reads the certificate information of the client identity that submitted the transaction using the </a:t>
            </a:r>
            <a:r>
              <a:rPr lang="en" sz="1000">
                <a:solidFill>
                  <a:srgbClr val="C9D1D9"/>
                </a:solidFill>
                <a:highlight>
                  <a:srgbClr val="0D1117"/>
                </a:highlight>
                <a:latin typeface="Courier New"/>
                <a:ea typeface="Courier New"/>
                <a:cs typeface="Courier New"/>
                <a:sym typeface="Courier New"/>
              </a:rPr>
              <a:t>GetClientIdentity.GetID()</a:t>
            </a:r>
            <a:r>
              <a:rPr lang="en" sz="1200">
                <a:solidFill>
                  <a:srgbClr val="C9D1D9"/>
                </a:solidFill>
                <a:highlight>
                  <a:srgbClr val="0D1117"/>
                </a:highlight>
              </a:rPr>
              <a:t> API and credits the account associated with the client ID with the requested number of tokens.</a:t>
            </a:r>
            <a:endParaRPr sz="1200">
              <a:solidFill>
                <a:srgbClr val="C9D1D9"/>
              </a:solidFill>
              <a:highlight>
                <a:srgbClr val="0D1117"/>
              </a:highlight>
            </a:endParaRPr>
          </a:p>
          <a:p>
            <a:pPr indent="-304800" lvl="0" marL="457200" rtl="0" algn="l">
              <a:lnSpc>
                <a:spcPct val="115000"/>
              </a:lnSpc>
              <a:spcBef>
                <a:spcPts val="0"/>
              </a:spcBef>
              <a:spcAft>
                <a:spcPts val="0"/>
              </a:spcAft>
              <a:buClr>
                <a:srgbClr val="C9D1D9"/>
              </a:buClr>
              <a:buSzPts val="1200"/>
              <a:buChar char="●"/>
            </a:pPr>
            <a:r>
              <a:rPr lang="en" sz="1200">
                <a:solidFill>
                  <a:srgbClr val="C9D1D9"/>
                </a:solidFill>
                <a:highlight>
                  <a:srgbClr val="0D1117"/>
                </a:highlight>
              </a:rPr>
              <a:t>The same minter client will then use the </a:t>
            </a:r>
            <a:r>
              <a:rPr lang="en" sz="1000">
                <a:solidFill>
                  <a:srgbClr val="C9D1D9"/>
                </a:solidFill>
                <a:highlight>
                  <a:srgbClr val="0D1117"/>
                </a:highlight>
                <a:latin typeface="Courier New"/>
                <a:ea typeface="Courier New"/>
                <a:cs typeface="Courier New"/>
                <a:sym typeface="Courier New"/>
              </a:rPr>
              <a:t>Transfer</a:t>
            </a:r>
            <a:r>
              <a:rPr lang="en" sz="1200">
                <a:solidFill>
                  <a:srgbClr val="C9D1D9"/>
                </a:solidFill>
                <a:highlight>
                  <a:srgbClr val="0D1117"/>
                </a:highlight>
              </a:rPr>
              <a:t> function to transfer the requested number of tokens to the recipient's account. It is assumed that the recipient has provided their account ID to the transfer caller out of band. The recipient can then transfer tokens to other registered users in the same fashion.</a:t>
            </a:r>
            <a:endParaRPr sz="1200">
              <a:solidFill>
                <a:srgbClr val="C9D1D9"/>
              </a:solidFill>
              <a:highlight>
                <a:srgbClr val="0D1117"/>
              </a:highlight>
            </a:endParaRPr>
          </a:p>
          <a:p>
            <a:pPr indent="-304800" lvl="0" marL="457200" rtl="0" algn="l">
              <a:lnSpc>
                <a:spcPct val="115000"/>
              </a:lnSpc>
              <a:spcBef>
                <a:spcPts val="0"/>
              </a:spcBef>
              <a:spcAft>
                <a:spcPts val="0"/>
              </a:spcAft>
              <a:buClr>
                <a:srgbClr val="C9D1D9"/>
              </a:buClr>
              <a:buSzPts val="1200"/>
              <a:buChar char="●"/>
            </a:pPr>
            <a:r>
              <a:t/>
            </a:r>
            <a:endParaRPr sz="1200">
              <a:solidFill>
                <a:srgbClr val="C9D1D9"/>
              </a:solidFill>
              <a:highlight>
                <a:srgbClr val="0D1117"/>
              </a:highlight>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748e2948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748e2948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We wanted to add some features that are going to be present in our project.</a:t>
            </a:r>
            <a:endParaRPr sz="1200"/>
          </a:p>
          <a:p>
            <a:pPr indent="0" lvl="0" marL="0" rtl="0" algn="l">
              <a:spcBef>
                <a:spcPts val="0"/>
              </a:spcBef>
              <a:spcAft>
                <a:spcPts val="0"/>
              </a:spcAft>
              <a:buNone/>
            </a:pPr>
            <a:r>
              <a:t/>
            </a:r>
            <a:endParaRPr sz="1200">
              <a:solidFill>
                <a:srgbClr val="C9D1D9"/>
              </a:solidFill>
              <a:highlight>
                <a:srgbClr val="0D1117"/>
              </a:highlight>
            </a:endParaRPr>
          </a:p>
          <a:p>
            <a:pPr indent="0" lvl="0" marL="0" rtl="0" algn="l">
              <a:spcBef>
                <a:spcPts val="0"/>
              </a:spcBef>
              <a:spcAft>
                <a:spcPts val="0"/>
              </a:spcAft>
              <a:buNone/>
            </a:pPr>
            <a:r>
              <a:rPr lang="en" sz="1200"/>
              <a:t>We wanted to give ability for customers to create their own accounts and within those </a:t>
            </a:r>
            <a:r>
              <a:rPr lang="en" sz="1200"/>
              <a:t>accounts the customers can deposit currency. This can be in the form of USDT, USDC or any other legit stable coins. Stablecoins are cryptos who have their market value pegged to some external reference for example the US Dollar. Once the $$ is deposited into their checking account then customers can withdraw digital money or currency using their accounts.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Some of the other features include allowing the ability to easily transfer between parties for example friends, families and other business partners.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customers can also authorise a 3rd party to check balance for example when applying for a travel visa. Another straightforward feature to be implemented is if a 3rd party needs access to past transaction for some time. This could be for N number of months and the N can be specified by the customer so only that data is shared or given access to.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Now I am going to move on to our network and permission details for our project and pass it on to Matt</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hyperledger fabric is a permissioned ledger, we implemented our own membership identity service wherein new users are added by those who have already been registered and verified. So, once our application has enrolled the admin user/organization from then on users who are already part of the network add new ones while the admin user verifies the credibility of said new user. This puts responsibility into the hands of the users/organizations that added  the new user as well as the admin organization.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will now pass it on to Feichi to discuss how we implemented this hyperledger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6000"/>
              <a:buNone/>
              <a:defRPr sz="4800">
                <a:solidFill>
                  <a:schemeClr val="dk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2"/>
              </a:buClr>
              <a:buSzPts val="1200"/>
              <a:buNone/>
              <a:defRPr>
                <a:solidFill>
                  <a:schemeClr val="lt2"/>
                </a:solidFill>
              </a:defRPr>
            </a:lvl1pPr>
            <a:lvl2pPr lvl="1" rtl="0" algn="r">
              <a:lnSpc>
                <a:spcPct val="100000"/>
              </a:lnSpc>
              <a:spcBef>
                <a:spcPts val="0"/>
              </a:spcBef>
              <a:spcAft>
                <a:spcPts val="0"/>
              </a:spcAft>
              <a:buClr>
                <a:schemeClr val="lt2"/>
              </a:buClr>
              <a:buSzPts val="2800"/>
              <a:buNone/>
              <a:defRPr sz="2800">
                <a:solidFill>
                  <a:schemeClr val="lt2"/>
                </a:solidFill>
              </a:defRPr>
            </a:lvl2pPr>
            <a:lvl3pPr lvl="2" rtl="0" algn="r">
              <a:lnSpc>
                <a:spcPct val="100000"/>
              </a:lnSpc>
              <a:spcBef>
                <a:spcPts val="0"/>
              </a:spcBef>
              <a:spcAft>
                <a:spcPts val="0"/>
              </a:spcAft>
              <a:buClr>
                <a:schemeClr val="lt2"/>
              </a:buClr>
              <a:buSzPts val="2800"/>
              <a:buNone/>
              <a:defRPr sz="2800">
                <a:solidFill>
                  <a:schemeClr val="lt2"/>
                </a:solidFill>
              </a:defRPr>
            </a:lvl3pPr>
            <a:lvl4pPr lvl="3" rtl="0" algn="r">
              <a:lnSpc>
                <a:spcPct val="100000"/>
              </a:lnSpc>
              <a:spcBef>
                <a:spcPts val="0"/>
              </a:spcBef>
              <a:spcAft>
                <a:spcPts val="0"/>
              </a:spcAft>
              <a:buClr>
                <a:schemeClr val="lt2"/>
              </a:buClr>
              <a:buSzPts val="2800"/>
              <a:buNone/>
              <a:defRPr sz="2800">
                <a:solidFill>
                  <a:schemeClr val="lt2"/>
                </a:solidFill>
              </a:defRPr>
            </a:lvl4pPr>
            <a:lvl5pPr lvl="4" rtl="0" algn="r">
              <a:lnSpc>
                <a:spcPct val="100000"/>
              </a:lnSpc>
              <a:spcBef>
                <a:spcPts val="0"/>
              </a:spcBef>
              <a:spcAft>
                <a:spcPts val="0"/>
              </a:spcAft>
              <a:buClr>
                <a:schemeClr val="lt2"/>
              </a:buClr>
              <a:buSzPts val="2800"/>
              <a:buNone/>
              <a:defRPr sz="2800">
                <a:solidFill>
                  <a:schemeClr val="lt2"/>
                </a:solidFill>
              </a:defRPr>
            </a:lvl5pPr>
            <a:lvl6pPr lvl="5" rtl="0" algn="r">
              <a:lnSpc>
                <a:spcPct val="100000"/>
              </a:lnSpc>
              <a:spcBef>
                <a:spcPts val="0"/>
              </a:spcBef>
              <a:spcAft>
                <a:spcPts val="0"/>
              </a:spcAft>
              <a:buClr>
                <a:schemeClr val="lt2"/>
              </a:buClr>
              <a:buSzPts val="2800"/>
              <a:buNone/>
              <a:defRPr sz="2800">
                <a:solidFill>
                  <a:schemeClr val="lt2"/>
                </a:solidFill>
              </a:defRPr>
            </a:lvl6pPr>
            <a:lvl7pPr lvl="6" rtl="0" algn="r">
              <a:lnSpc>
                <a:spcPct val="100000"/>
              </a:lnSpc>
              <a:spcBef>
                <a:spcPts val="0"/>
              </a:spcBef>
              <a:spcAft>
                <a:spcPts val="0"/>
              </a:spcAft>
              <a:buClr>
                <a:schemeClr val="lt2"/>
              </a:buClr>
              <a:buSzPts val="2800"/>
              <a:buNone/>
              <a:defRPr sz="2800">
                <a:solidFill>
                  <a:schemeClr val="lt2"/>
                </a:solidFill>
              </a:defRPr>
            </a:lvl7pPr>
            <a:lvl8pPr lvl="7" rtl="0" algn="r">
              <a:lnSpc>
                <a:spcPct val="100000"/>
              </a:lnSpc>
              <a:spcBef>
                <a:spcPts val="0"/>
              </a:spcBef>
              <a:spcAft>
                <a:spcPts val="0"/>
              </a:spcAft>
              <a:buClr>
                <a:schemeClr val="lt2"/>
              </a:buClr>
              <a:buSzPts val="2800"/>
              <a:buNone/>
              <a:defRPr sz="2800">
                <a:solidFill>
                  <a:schemeClr val="lt2"/>
                </a:solidFill>
              </a:defRPr>
            </a:lvl8pPr>
            <a:lvl9pPr lvl="8" rtl="0" algn="r">
              <a:lnSpc>
                <a:spcPct val="100000"/>
              </a:lnSpc>
              <a:spcBef>
                <a:spcPts val="0"/>
              </a:spcBef>
              <a:spcAft>
                <a:spcPts val="0"/>
              </a:spcAft>
              <a:buClr>
                <a:schemeClr val="lt2"/>
              </a:buClr>
              <a:buSzPts val="2800"/>
              <a:buNone/>
              <a:defRPr sz="2800">
                <a:solidFill>
                  <a:schemeClr val="l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gn="r">
              <a:lnSpc>
                <a:spcPct val="100000"/>
              </a:lnSpc>
              <a:spcBef>
                <a:spcPts val="0"/>
              </a:spcBef>
              <a:spcAft>
                <a:spcPts val="0"/>
              </a:spcAft>
              <a:buClr>
                <a:schemeClr val="lt2"/>
              </a:buClr>
              <a:buSzPts val="1200"/>
              <a:buNone/>
              <a:defRPr>
                <a:solidFill>
                  <a:schemeClr val="lt2"/>
                </a:solidFill>
              </a:defRPr>
            </a:lvl2pPr>
            <a:lvl3pPr lvl="2" rtl="0" algn="r">
              <a:lnSpc>
                <a:spcPct val="100000"/>
              </a:lnSpc>
              <a:spcBef>
                <a:spcPts val="0"/>
              </a:spcBef>
              <a:spcAft>
                <a:spcPts val="0"/>
              </a:spcAft>
              <a:buClr>
                <a:schemeClr val="lt2"/>
              </a:buClr>
              <a:buSzPts val="1200"/>
              <a:buNone/>
              <a:defRPr>
                <a:solidFill>
                  <a:schemeClr val="lt2"/>
                </a:solidFill>
              </a:defRPr>
            </a:lvl3pPr>
            <a:lvl4pPr lvl="3" rtl="0" algn="r">
              <a:lnSpc>
                <a:spcPct val="100000"/>
              </a:lnSpc>
              <a:spcBef>
                <a:spcPts val="0"/>
              </a:spcBef>
              <a:spcAft>
                <a:spcPts val="0"/>
              </a:spcAft>
              <a:buClr>
                <a:schemeClr val="lt2"/>
              </a:buClr>
              <a:buSzPts val="1200"/>
              <a:buNone/>
              <a:defRPr>
                <a:solidFill>
                  <a:schemeClr val="lt2"/>
                </a:solidFill>
              </a:defRPr>
            </a:lvl4pPr>
            <a:lvl5pPr lvl="4" rtl="0" algn="r">
              <a:lnSpc>
                <a:spcPct val="100000"/>
              </a:lnSpc>
              <a:spcBef>
                <a:spcPts val="0"/>
              </a:spcBef>
              <a:spcAft>
                <a:spcPts val="0"/>
              </a:spcAft>
              <a:buClr>
                <a:schemeClr val="lt2"/>
              </a:buClr>
              <a:buSzPts val="1200"/>
              <a:buNone/>
              <a:defRPr>
                <a:solidFill>
                  <a:schemeClr val="lt2"/>
                </a:solidFill>
              </a:defRPr>
            </a:lvl5pPr>
            <a:lvl6pPr lvl="5" rtl="0" algn="r">
              <a:lnSpc>
                <a:spcPct val="100000"/>
              </a:lnSpc>
              <a:spcBef>
                <a:spcPts val="0"/>
              </a:spcBef>
              <a:spcAft>
                <a:spcPts val="0"/>
              </a:spcAft>
              <a:buClr>
                <a:schemeClr val="lt2"/>
              </a:buClr>
              <a:buSzPts val="1200"/>
              <a:buNone/>
              <a:defRPr>
                <a:solidFill>
                  <a:schemeClr val="lt2"/>
                </a:solidFill>
              </a:defRPr>
            </a:lvl6pPr>
            <a:lvl7pPr lvl="6" rtl="0" algn="r">
              <a:lnSpc>
                <a:spcPct val="100000"/>
              </a:lnSpc>
              <a:spcBef>
                <a:spcPts val="0"/>
              </a:spcBef>
              <a:spcAft>
                <a:spcPts val="0"/>
              </a:spcAft>
              <a:buClr>
                <a:schemeClr val="lt2"/>
              </a:buClr>
              <a:buSzPts val="1200"/>
              <a:buNone/>
              <a:defRPr>
                <a:solidFill>
                  <a:schemeClr val="lt2"/>
                </a:solidFill>
              </a:defRPr>
            </a:lvl7pPr>
            <a:lvl8pPr lvl="7" rtl="0" algn="r">
              <a:lnSpc>
                <a:spcPct val="100000"/>
              </a:lnSpc>
              <a:spcBef>
                <a:spcPts val="0"/>
              </a:spcBef>
              <a:spcAft>
                <a:spcPts val="0"/>
              </a:spcAft>
              <a:buClr>
                <a:schemeClr val="lt2"/>
              </a:buClr>
              <a:buSzPts val="1200"/>
              <a:buNone/>
              <a:defRPr>
                <a:solidFill>
                  <a:schemeClr val="lt2"/>
                </a:solidFill>
              </a:defRPr>
            </a:lvl8pPr>
            <a:lvl9pPr lvl="8" rtl="0" algn="r">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solidFill>
                  <a:schemeClr val="lt2"/>
                </a:solidFill>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000">
                <a:solidFill>
                  <a:schemeClr val="dk2"/>
                </a:solidFill>
              </a:defRPr>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solidFill>
                  <a:schemeClr val="lt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200"/>
              <a:buNone/>
              <a:defRPr>
                <a:solidFill>
                  <a:schemeClr val="lt2"/>
                </a:solidFill>
              </a:defRPr>
            </a:lvl1pPr>
            <a:lvl2pPr lvl="1" rtl="0" algn="ctr">
              <a:lnSpc>
                <a:spcPct val="100000"/>
              </a:lnSpc>
              <a:spcBef>
                <a:spcPts val="0"/>
              </a:spcBef>
              <a:spcAft>
                <a:spcPts val="0"/>
              </a:spcAft>
              <a:buClr>
                <a:schemeClr val="lt2"/>
              </a:buClr>
              <a:buSzPts val="1200"/>
              <a:buNone/>
              <a:defRPr>
                <a:solidFill>
                  <a:schemeClr val="lt2"/>
                </a:solidFill>
              </a:defRPr>
            </a:lvl2pPr>
            <a:lvl3pPr lvl="2" rtl="0" algn="ctr">
              <a:lnSpc>
                <a:spcPct val="100000"/>
              </a:lnSpc>
              <a:spcBef>
                <a:spcPts val="0"/>
              </a:spcBef>
              <a:spcAft>
                <a:spcPts val="0"/>
              </a:spcAft>
              <a:buClr>
                <a:schemeClr val="lt2"/>
              </a:buClr>
              <a:buSzPts val="1200"/>
              <a:buNone/>
              <a:defRPr>
                <a:solidFill>
                  <a:schemeClr val="lt2"/>
                </a:solidFill>
              </a:defRPr>
            </a:lvl3pPr>
            <a:lvl4pPr lvl="3" rtl="0" algn="ctr">
              <a:lnSpc>
                <a:spcPct val="100000"/>
              </a:lnSpc>
              <a:spcBef>
                <a:spcPts val="0"/>
              </a:spcBef>
              <a:spcAft>
                <a:spcPts val="0"/>
              </a:spcAft>
              <a:buClr>
                <a:schemeClr val="lt2"/>
              </a:buClr>
              <a:buSzPts val="1200"/>
              <a:buNone/>
              <a:defRPr>
                <a:solidFill>
                  <a:schemeClr val="lt2"/>
                </a:solidFill>
              </a:defRPr>
            </a:lvl4pPr>
            <a:lvl5pPr lvl="4" rtl="0" algn="ctr">
              <a:lnSpc>
                <a:spcPct val="100000"/>
              </a:lnSpc>
              <a:spcBef>
                <a:spcPts val="0"/>
              </a:spcBef>
              <a:spcAft>
                <a:spcPts val="0"/>
              </a:spcAft>
              <a:buClr>
                <a:schemeClr val="lt2"/>
              </a:buClr>
              <a:buSzPts val="1200"/>
              <a:buNone/>
              <a:defRPr>
                <a:solidFill>
                  <a:schemeClr val="lt2"/>
                </a:solidFill>
              </a:defRPr>
            </a:lvl5pPr>
            <a:lvl6pPr lvl="5" rtl="0" algn="ctr">
              <a:lnSpc>
                <a:spcPct val="100000"/>
              </a:lnSpc>
              <a:spcBef>
                <a:spcPts val="0"/>
              </a:spcBef>
              <a:spcAft>
                <a:spcPts val="0"/>
              </a:spcAft>
              <a:buClr>
                <a:schemeClr val="lt2"/>
              </a:buClr>
              <a:buSzPts val="1200"/>
              <a:buNone/>
              <a:defRPr>
                <a:solidFill>
                  <a:schemeClr val="lt2"/>
                </a:solidFill>
              </a:defRPr>
            </a:lvl6pPr>
            <a:lvl7pPr lvl="6" rtl="0" algn="ctr">
              <a:lnSpc>
                <a:spcPct val="100000"/>
              </a:lnSpc>
              <a:spcBef>
                <a:spcPts val="0"/>
              </a:spcBef>
              <a:spcAft>
                <a:spcPts val="0"/>
              </a:spcAft>
              <a:buClr>
                <a:schemeClr val="lt2"/>
              </a:buClr>
              <a:buSzPts val="1200"/>
              <a:buNone/>
              <a:defRPr>
                <a:solidFill>
                  <a:schemeClr val="lt2"/>
                </a:solidFill>
              </a:defRPr>
            </a:lvl7pPr>
            <a:lvl8pPr lvl="7" rtl="0" algn="ctr">
              <a:lnSpc>
                <a:spcPct val="100000"/>
              </a:lnSpc>
              <a:spcBef>
                <a:spcPts val="0"/>
              </a:spcBef>
              <a:spcAft>
                <a:spcPts val="0"/>
              </a:spcAft>
              <a:buClr>
                <a:schemeClr val="lt2"/>
              </a:buClr>
              <a:buSzPts val="1200"/>
              <a:buNone/>
              <a:defRPr>
                <a:solidFill>
                  <a:schemeClr val="lt2"/>
                </a:solidFill>
              </a:defRPr>
            </a:lvl8pPr>
            <a:lvl9pPr lvl="8" rtl="0" algn="ctr">
              <a:lnSpc>
                <a:spcPct val="100000"/>
              </a:lnSpc>
              <a:spcBef>
                <a:spcPts val="0"/>
              </a:spcBef>
              <a:spcAft>
                <a:spcPts val="0"/>
              </a:spcAft>
              <a:buClr>
                <a:schemeClr val="lt2"/>
              </a:buClr>
              <a:buSzPts val="1200"/>
              <a:buNone/>
              <a:defRPr>
                <a:solidFill>
                  <a:schemeClr val="lt2"/>
                </a:solidFill>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Char char="●"/>
              <a:defRPr>
                <a:solidFill>
                  <a:schemeClr val="lt2"/>
                </a:solidFill>
              </a:defRPr>
            </a:lvl1pPr>
            <a:lvl2pPr indent="-304800" lvl="1" marL="914400" rtl="0">
              <a:spcBef>
                <a:spcPts val="1600"/>
              </a:spcBef>
              <a:spcAft>
                <a:spcPts val="0"/>
              </a:spcAft>
              <a:buClr>
                <a:schemeClr val="lt2"/>
              </a:buClr>
              <a:buSzPts val="1200"/>
              <a:buChar char="○"/>
              <a:defRPr>
                <a:solidFill>
                  <a:schemeClr val="lt2"/>
                </a:solidFill>
              </a:defRPr>
            </a:lvl2pPr>
            <a:lvl3pPr indent="-304800" lvl="2" marL="1371600" rtl="0">
              <a:spcBef>
                <a:spcPts val="1600"/>
              </a:spcBef>
              <a:spcAft>
                <a:spcPts val="0"/>
              </a:spcAft>
              <a:buClr>
                <a:schemeClr val="lt2"/>
              </a:buClr>
              <a:buSzPts val="1200"/>
              <a:buChar char="■"/>
              <a:defRPr>
                <a:solidFill>
                  <a:schemeClr val="lt2"/>
                </a:solidFill>
              </a:defRPr>
            </a:lvl3pPr>
            <a:lvl4pPr indent="-304800" lvl="3" marL="1828800" rtl="0">
              <a:spcBef>
                <a:spcPts val="1600"/>
              </a:spcBef>
              <a:spcAft>
                <a:spcPts val="0"/>
              </a:spcAft>
              <a:buClr>
                <a:schemeClr val="lt2"/>
              </a:buClr>
              <a:buSzPts val="1200"/>
              <a:buChar char="●"/>
              <a:defRPr>
                <a:solidFill>
                  <a:schemeClr val="lt2"/>
                </a:solidFill>
              </a:defRPr>
            </a:lvl4pPr>
            <a:lvl5pPr indent="-304800" lvl="4" marL="2286000" rtl="0">
              <a:spcBef>
                <a:spcPts val="1600"/>
              </a:spcBef>
              <a:spcAft>
                <a:spcPts val="0"/>
              </a:spcAft>
              <a:buClr>
                <a:schemeClr val="lt2"/>
              </a:buClr>
              <a:buSzPts val="1200"/>
              <a:buChar char="○"/>
              <a:defRPr>
                <a:solidFill>
                  <a:schemeClr val="lt2"/>
                </a:solidFill>
              </a:defRPr>
            </a:lvl5pPr>
            <a:lvl6pPr indent="-304800" lvl="5" marL="2743200" rtl="0">
              <a:spcBef>
                <a:spcPts val="1600"/>
              </a:spcBef>
              <a:spcAft>
                <a:spcPts val="0"/>
              </a:spcAft>
              <a:buClr>
                <a:schemeClr val="lt2"/>
              </a:buClr>
              <a:buSzPts val="1200"/>
              <a:buChar char="■"/>
              <a:defRPr>
                <a:solidFill>
                  <a:schemeClr val="lt2"/>
                </a:solidFill>
              </a:defRPr>
            </a:lvl6pPr>
            <a:lvl7pPr indent="-304800" lvl="6" marL="3200400" rtl="0">
              <a:spcBef>
                <a:spcPts val="1600"/>
              </a:spcBef>
              <a:spcAft>
                <a:spcPts val="0"/>
              </a:spcAft>
              <a:buClr>
                <a:schemeClr val="lt2"/>
              </a:buClr>
              <a:buSzPts val="1200"/>
              <a:buChar char="●"/>
              <a:defRPr>
                <a:solidFill>
                  <a:schemeClr val="lt2"/>
                </a:solidFill>
              </a:defRPr>
            </a:lvl7pPr>
            <a:lvl8pPr indent="-304800" lvl="7" marL="3657600" rtl="0">
              <a:spcBef>
                <a:spcPts val="1600"/>
              </a:spcBef>
              <a:spcAft>
                <a:spcPts val="0"/>
              </a:spcAft>
              <a:buClr>
                <a:schemeClr val="lt2"/>
              </a:buClr>
              <a:buSzPts val="1200"/>
              <a:buChar char="○"/>
              <a:defRPr>
                <a:solidFill>
                  <a:schemeClr val="lt2"/>
                </a:solidFill>
              </a:defRPr>
            </a:lvl8pPr>
            <a:lvl9pPr indent="-304800" lvl="8" marL="4114800" rtl="0">
              <a:spcBef>
                <a:spcPts val="1600"/>
              </a:spcBef>
              <a:spcAft>
                <a:spcPts val="1600"/>
              </a:spcAft>
              <a:buClr>
                <a:schemeClr val="lt2"/>
              </a:buClr>
              <a:buSzPts val="1200"/>
              <a:buChar char="■"/>
              <a:defRPr>
                <a:solidFill>
                  <a:schemeClr val="lt2"/>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2000"/>
              <a:buNone/>
              <a:defRPr sz="2000">
                <a:solidFill>
                  <a:schemeClr val="dk2"/>
                </a:solidFill>
              </a:defRPr>
            </a:lvl1pPr>
            <a:lvl2pPr lvl="1" rtl="0" algn="r">
              <a:spcBef>
                <a:spcPts val="0"/>
              </a:spcBef>
              <a:spcAft>
                <a:spcPts val="0"/>
              </a:spcAft>
              <a:buClr>
                <a:schemeClr val="dk2"/>
              </a:buClr>
              <a:buSzPts val="2000"/>
              <a:buNone/>
              <a:defRPr sz="2000">
                <a:solidFill>
                  <a:schemeClr val="dk2"/>
                </a:solidFill>
              </a:defRPr>
            </a:lvl2pPr>
            <a:lvl3pPr lvl="2" rtl="0" algn="r">
              <a:spcBef>
                <a:spcPts val="0"/>
              </a:spcBef>
              <a:spcAft>
                <a:spcPts val="0"/>
              </a:spcAft>
              <a:buClr>
                <a:schemeClr val="dk2"/>
              </a:buClr>
              <a:buSzPts val="2000"/>
              <a:buNone/>
              <a:defRPr sz="2000">
                <a:solidFill>
                  <a:schemeClr val="dk2"/>
                </a:solidFill>
              </a:defRPr>
            </a:lvl3pPr>
            <a:lvl4pPr lvl="3" rtl="0" algn="r">
              <a:spcBef>
                <a:spcPts val="0"/>
              </a:spcBef>
              <a:spcAft>
                <a:spcPts val="0"/>
              </a:spcAft>
              <a:buClr>
                <a:schemeClr val="dk2"/>
              </a:buClr>
              <a:buSzPts val="2000"/>
              <a:buNone/>
              <a:defRPr sz="2000">
                <a:solidFill>
                  <a:schemeClr val="dk2"/>
                </a:solidFill>
              </a:defRPr>
            </a:lvl4pPr>
            <a:lvl5pPr lvl="4" rtl="0" algn="r">
              <a:spcBef>
                <a:spcPts val="0"/>
              </a:spcBef>
              <a:spcAft>
                <a:spcPts val="0"/>
              </a:spcAft>
              <a:buClr>
                <a:schemeClr val="dk2"/>
              </a:buClr>
              <a:buSzPts val="2000"/>
              <a:buNone/>
              <a:defRPr sz="2000">
                <a:solidFill>
                  <a:schemeClr val="dk2"/>
                </a:solidFill>
              </a:defRPr>
            </a:lvl5pPr>
            <a:lvl6pPr lvl="5" rtl="0" algn="r">
              <a:spcBef>
                <a:spcPts val="0"/>
              </a:spcBef>
              <a:spcAft>
                <a:spcPts val="0"/>
              </a:spcAft>
              <a:buClr>
                <a:schemeClr val="dk2"/>
              </a:buClr>
              <a:buSzPts val="2000"/>
              <a:buNone/>
              <a:defRPr sz="2000">
                <a:solidFill>
                  <a:schemeClr val="dk2"/>
                </a:solidFill>
              </a:defRPr>
            </a:lvl6pPr>
            <a:lvl7pPr lvl="6" rtl="0" algn="r">
              <a:spcBef>
                <a:spcPts val="0"/>
              </a:spcBef>
              <a:spcAft>
                <a:spcPts val="0"/>
              </a:spcAft>
              <a:buClr>
                <a:schemeClr val="dk2"/>
              </a:buClr>
              <a:buSzPts val="2000"/>
              <a:buNone/>
              <a:defRPr sz="2000">
                <a:solidFill>
                  <a:schemeClr val="dk2"/>
                </a:solidFill>
              </a:defRPr>
            </a:lvl7pPr>
            <a:lvl8pPr lvl="7" rtl="0" algn="r">
              <a:spcBef>
                <a:spcPts val="0"/>
              </a:spcBef>
              <a:spcAft>
                <a:spcPts val="0"/>
              </a:spcAft>
              <a:buClr>
                <a:schemeClr val="dk2"/>
              </a:buClr>
              <a:buSzPts val="2000"/>
              <a:buNone/>
              <a:defRPr sz="2000">
                <a:solidFill>
                  <a:schemeClr val="dk2"/>
                </a:solidFill>
              </a:defRPr>
            </a:lvl8pPr>
            <a:lvl9pPr lvl="8" rtl="0" algn="r">
              <a:spcBef>
                <a:spcPts val="0"/>
              </a:spcBef>
              <a:spcAft>
                <a:spcPts val="0"/>
              </a:spcAft>
              <a:buClr>
                <a:schemeClr val="dk2"/>
              </a:buClr>
              <a:buSzPts val="2000"/>
              <a:buNone/>
              <a:defRPr sz="2000">
                <a:solidFill>
                  <a:schemeClr val="dk2"/>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100"/>
              <a:buNone/>
              <a:defRPr sz="1100">
                <a:solidFill>
                  <a:schemeClr val="dk2"/>
                </a:solidFill>
              </a:defRPr>
            </a:lvl1pPr>
            <a:lvl2pPr lvl="1" rtl="0">
              <a:lnSpc>
                <a:spcPct val="100000"/>
              </a:lnSpc>
              <a:spcBef>
                <a:spcPts val="0"/>
              </a:spcBef>
              <a:spcAft>
                <a:spcPts val="0"/>
              </a:spcAft>
              <a:buClr>
                <a:schemeClr val="dk2"/>
              </a:buClr>
              <a:buSzPts val="1100"/>
              <a:buNone/>
              <a:defRPr sz="1100">
                <a:solidFill>
                  <a:schemeClr val="dk2"/>
                </a:solidFill>
              </a:defRPr>
            </a:lvl2pPr>
            <a:lvl3pPr lvl="2" rtl="0">
              <a:lnSpc>
                <a:spcPct val="100000"/>
              </a:lnSpc>
              <a:spcBef>
                <a:spcPts val="0"/>
              </a:spcBef>
              <a:spcAft>
                <a:spcPts val="0"/>
              </a:spcAft>
              <a:buClr>
                <a:schemeClr val="dk2"/>
              </a:buClr>
              <a:buSzPts val="1100"/>
              <a:buNone/>
              <a:defRPr sz="1100">
                <a:solidFill>
                  <a:schemeClr val="dk2"/>
                </a:solidFill>
              </a:defRPr>
            </a:lvl3pPr>
            <a:lvl4pPr lvl="3" rtl="0">
              <a:lnSpc>
                <a:spcPct val="100000"/>
              </a:lnSpc>
              <a:spcBef>
                <a:spcPts val="0"/>
              </a:spcBef>
              <a:spcAft>
                <a:spcPts val="0"/>
              </a:spcAft>
              <a:buClr>
                <a:schemeClr val="dk2"/>
              </a:buClr>
              <a:buSzPts val="1100"/>
              <a:buNone/>
              <a:defRPr sz="1100">
                <a:solidFill>
                  <a:schemeClr val="dk2"/>
                </a:solidFill>
              </a:defRPr>
            </a:lvl4pPr>
            <a:lvl5pPr lvl="4" rtl="0">
              <a:lnSpc>
                <a:spcPct val="100000"/>
              </a:lnSpc>
              <a:spcBef>
                <a:spcPts val="0"/>
              </a:spcBef>
              <a:spcAft>
                <a:spcPts val="0"/>
              </a:spcAft>
              <a:buClr>
                <a:schemeClr val="dk2"/>
              </a:buClr>
              <a:buSzPts val="1100"/>
              <a:buNone/>
              <a:defRPr sz="1100">
                <a:solidFill>
                  <a:schemeClr val="dk2"/>
                </a:solidFill>
              </a:defRPr>
            </a:lvl5pPr>
            <a:lvl6pPr lvl="5" rtl="0">
              <a:lnSpc>
                <a:spcPct val="100000"/>
              </a:lnSpc>
              <a:spcBef>
                <a:spcPts val="0"/>
              </a:spcBef>
              <a:spcAft>
                <a:spcPts val="0"/>
              </a:spcAft>
              <a:buClr>
                <a:schemeClr val="dk2"/>
              </a:buClr>
              <a:buSzPts val="1100"/>
              <a:buNone/>
              <a:defRPr sz="1100">
                <a:solidFill>
                  <a:schemeClr val="dk2"/>
                </a:solidFill>
              </a:defRPr>
            </a:lvl6pPr>
            <a:lvl7pPr lvl="6" rtl="0">
              <a:lnSpc>
                <a:spcPct val="100000"/>
              </a:lnSpc>
              <a:spcBef>
                <a:spcPts val="0"/>
              </a:spcBef>
              <a:spcAft>
                <a:spcPts val="0"/>
              </a:spcAft>
              <a:buClr>
                <a:schemeClr val="dk2"/>
              </a:buClr>
              <a:buSzPts val="1100"/>
              <a:buNone/>
              <a:defRPr sz="1100">
                <a:solidFill>
                  <a:schemeClr val="dk2"/>
                </a:solidFill>
              </a:defRPr>
            </a:lvl7pPr>
            <a:lvl8pPr lvl="7" rtl="0">
              <a:lnSpc>
                <a:spcPct val="100000"/>
              </a:lnSpc>
              <a:spcBef>
                <a:spcPts val="0"/>
              </a:spcBef>
              <a:spcAft>
                <a:spcPts val="0"/>
              </a:spcAft>
              <a:buClr>
                <a:schemeClr val="dk2"/>
              </a:buClr>
              <a:buSzPts val="1100"/>
              <a:buNone/>
              <a:defRPr sz="1100">
                <a:solidFill>
                  <a:schemeClr val="dk2"/>
                </a:solidFill>
              </a:defRPr>
            </a:lvl8pPr>
            <a:lvl9pPr lvl="8" rtl="0">
              <a:lnSpc>
                <a:spcPct val="100000"/>
              </a:lnSpc>
              <a:spcBef>
                <a:spcPts val="0"/>
              </a:spcBef>
              <a:spcAft>
                <a:spcPts val="0"/>
              </a:spcAft>
              <a:buClr>
                <a:schemeClr val="dk2"/>
              </a:buClr>
              <a:buSzPts val="1100"/>
              <a:buNone/>
              <a:defRPr sz="1100">
                <a:solidFill>
                  <a:schemeClr val="dk2"/>
                </a:solidFill>
              </a:defRPr>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github.com/sammychien/hyperledger-checking-account/tree/main/fabric-samples/checking-account" TargetMode="External"/><Relationship Id="rId4" Type="http://schemas.openxmlformats.org/officeDocument/2006/relationships/hyperlink" Target="https://github.com/sammychien/hyperledger-checking-account/tree/main/fabric-samples/checking-accoun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4084076" y="3607025"/>
            <a:ext cx="3938700" cy="717000"/>
          </a:xfrm>
          <a:prstGeom prst="rect">
            <a:avLst/>
          </a:prstGeom>
        </p:spPr>
        <p:txBody>
          <a:bodyPr anchorCtr="0" anchor="b" bIns="91425" lIns="91425" spcFirstLastPara="1" rIns="91425" wrap="square" tIns="91425">
            <a:noAutofit/>
          </a:bodyPr>
          <a:lstStyle/>
          <a:p>
            <a:pPr indent="0" lvl="0" marL="0" rtl="0" algn="r">
              <a:lnSpc>
                <a:spcPct val="115000"/>
              </a:lnSpc>
              <a:spcBef>
                <a:spcPts val="1200"/>
              </a:spcBef>
              <a:spcAft>
                <a:spcPts val="0"/>
              </a:spcAft>
              <a:buNone/>
            </a:pPr>
            <a:r>
              <a:rPr lang="en"/>
              <a:t>Team 1</a:t>
            </a:r>
            <a:endParaRPr/>
          </a:p>
          <a:p>
            <a:pPr indent="0" lvl="0" marL="0" rtl="0" algn="r">
              <a:lnSpc>
                <a:spcPct val="115000"/>
              </a:lnSpc>
              <a:spcBef>
                <a:spcPts val="1200"/>
              </a:spcBef>
              <a:spcAft>
                <a:spcPts val="1200"/>
              </a:spcAft>
              <a:buNone/>
            </a:pPr>
            <a:r>
              <a:rPr lang="en"/>
              <a:t>Siddhant Chauhan, Sammy Chien, Feichi Hu, Matthew Ruffner, Mao Wang, Majid Jalili</a:t>
            </a:r>
            <a:endParaRPr/>
          </a:p>
        </p:txBody>
      </p:sp>
      <p:sp>
        <p:nvSpPr>
          <p:cNvPr id="133" name="Google Shape;133;p26"/>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HYPERLEDGER</a:t>
            </a:r>
            <a:endParaRPr>
              <a:solidFill>
                <a:schemeClr val="dk2"/>
              </a:solidFill>
            </a:endParaRPr>
          </a:p>
          <a:p>
            <a:pPr indent="0" lvl="0" marL="0" rtl="0" algn="r">
              <a:spcBef>
                <a:spcPts val="0"/>
              </a:spcBef>
              <a:spcAft>
                <a:spcPts val="0"/>
              </a:spcAft>
              <a:buNone/>
            </a:pPr>
            <a:r>
              <a:rPr lang="en"/>
              <a:t>Checking Account</a:t>
            </a:r>
            <a:endParaRPr>
              <a:solidFill>
                <a:schemeClr val="dk2"/>
              </a:solidFill>
            </a:endParaRPr>
          </a:p>
        </p:txBody>
      </p:sp>
      <p:cxnSp>
        <p:nvCxnSpPr>
          <p:cNvPr id="134" name="Google Shape;134;p26"/>
          <p:cNvCxnSpPr/>
          <p:nvPr/>
        </p:nvCxnSpPr>
        <p:spPr>
          <a:xfrm>
            <a:off x="7145675" y="3176000"/>
            <a:ext cx="2086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Roboto Condensed"/>
              <a:buChar char="-"/>
            </a:pPr>
            <a:r>
              <a:rPr b="1" lang="en" sz="1700">
                <a:latin typeface="Roboto Condensed"/>
                <a:ea typeface="Roboto Condensed"/>
                <a:cs typeface="Roboto Condensed"/>
                <a:sym typeface="Roboto Condensed"/>
              </a:rPr>
              <a:t>Chaincode written in Javascript</a:t>
            </a:r>
            <a:endParaRPr b="1" sz="1700">
              <a:latin typeface="Roboto Condensed"/>
              <a:ea typeface="Roboto Condensed"/>
              <a:cs typeface="Roboto Condensed"/>
              <a:sym typeface="Roboto Condensed"/>
            </a:endParaRPr>
          </a:p>
          <a:p>
            <a:pPr indent="-336550" lvl="0" marL="457200" rtl="0" algn="l">
              <a:spcBef>
                <a:spcPts val="0"/>
              </a:spcBef>
              <a:spcAft>
                <a:spcPts val="0"/>
              </a:spcAft>
              <a:buSzPts val="1700"/>
              <a:buFont typeface="Roboto Condensed"/>
              <a:buChar char="-"/>
            </a:pPr>
            <a:r>
              <a:rPr b="1" lang="en" sz="1700">
                <a:latin typeface="Roboto Condensed"/>
                <a:ea typeface="Roboto Condensed"/>
                <a:cs typeface="Roboto Condensed"/>
                <a:sym typeface="Roboto Condensed"/>
              </a:rPr>
              <a:t>Application and test code written in Javascript</a:t>
            </a:r>
            <a:endParaRPr b="1" sz="1700">
              <a:latin typeface="Roboto Condensed"/>
              <a:ea typeface="Roboto Condensed"/>
              <a:cs typeface="Roboto Condensed"/>
              <a:sym typeface="Roboto Condensed"/>
            </a:endParaRPr>
          </a:p>
        </p:txBody>
      </p:sp>
      <p:sp>
        <p:nvSpPr>
          <p:cNvPr id="209" name="Google Shape;209;p3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Chaincode Implementation Details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cxnSp>
        <p:nvCxnSpPr>
          <p:cNvPr id="214" name="Google Shape;214;p36"/>
          <p:cNvCxnSpPr/>
          <p:nvPr/>
        </p:nvCxnSpPr>
        <p:spPr>
          <a:xfrm rot="10800000">
            <a:off x="7697530" y="2949500"/>
            <a:ext cx="1616700" cy="0"/>
          </a:xfrm>
          <a:prstGeom prst="straightConnector1">
            <a:avLst/>
          </a:prstGeom>
          <a:noFill/>
          <a:ln cap="flat" cmpd="sng" w="9525">
            <a:solidFill>
              <a:schemeClr val="dk1"/>
            </a:solidFill>
            <a:prstDash val="solid"/>
            <a:round/>
            <a:headEnd len="med" w="med" type="none"/>
            <a:tailEnd len="med" w="med" type="none"/>
          </a:ln>
        </p:spPr>
      </p:cxnSp>
      <p:cxnSp>
        <p:nvCxnSpPr>
          <p:cNvPr id="215" name="Google Shape;215;p36"/>
          <p:cNvCxnSpPr/>
          <p:nvPr/>
        </p:nvCxnSpPr>
        <p:spPr>
          <a:xfrm rot="10800000">
            <a:off x="-48642" y="2148175"/>
            <a:ext cx="1482000" cy="0"/>
          </a:xfrm>
          <a:prstGeom prst="straightConnector1">
            <a:avLst/>
          </a:prstGeom>
          <a:noFill/>
          <a:ln cap="flat" cmpd="sng" w="9525">
            <a:solidFill>
              <a:schemeClr val="dk1"/>
            </a:solidFill>
            <a:prstDash val="solid"/>
            <a:round/>
            <a:headEnd len="med" w="med" type="none"/>
            <a:tailEnd len="med" w="med" type="none"/>
          </a:ln>
        </p:spPr>
      </p:cxnSp>
      <p:sp>
        <p:nvSpPr>
          <p:cNvPr id="216" name="Google Shape;216;p36"/>
          <p:cNvSpPr/>
          <p:nvPr/>
        </p:nvSpPr>
        <p:spPr>
          <a:xfrm flipH="1" rot="-5400000">
            <a:off x="4598150" y="1571625"/>
            <a:ext cx="3578400" cy="2628900"/>
          </a:xfrm>
          <a:prstGeom prst="snip1Rect">
            <a:avLst>
              <a:gd fmla="val 16667" name="adj"/>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SMART CONTRACT DETAILS</a:t>
            </a:r>
            <a:endParaRPr>
              <a:solidFill>
                <a:schemeClr val="dk2"/>
              </a:solidFill>
            </a:endParaRPr>
          </a:p>
        </p:txBody>
      </p:sp>
      <p:sp>
        <p:nvSpPr>
          <p:cNvPr id="218" name="Google Shape;218;p36"/>
          <p:cNvSpPr/>
          <p:nvPr/>
        </p:nvSpPr>
        <p:spPr>
          <a:xfrm rot="5400000">
            <a:off x="898350" y="1630575"/>
            <a:ext cx="3698400" cy="2631000"/>
          </a:xfrm>
          <a:prstGeom prst="snip1Rect">
            <a:avLst>
              <a:gd fmla="val 16667" name="adj"/>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6"/>
          <p:cNvSpPr txBox="1"/>
          <p:nvPr>
            <p:ph idx="2" type="ctrTitle"/>
          </p:nvPr>
        </p:nvSpPr>
        <p:spPr>
          <a:xfrm>
            <a:off x="1741950" y="3933826"/>
            <a:ext cx="1482000" cy="74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Implemented Functions</a:t>
            </a:r>
            <a:endParaRPr>
              <a:solidFill>
                <a:schemeClr val="lt2"/>
              </a:solidFill>
            </a:endParaRPr>
          </a:p>
        </p:txBody>
      </p:sp>
      <p:sp>
        <p:nvSpPr>
          <p:cNvPr id="220" name="Google Shape;220;p36"/>
          <p:cNvSpPr txBox="1"/>
          <p:nvPr>
            <p:ph idx="1" type="subTitle"/>
          </p:nvPr>
        </p:nvSpPr>
        <p:spPr>
          <a:xfrm>
            <a:off x="1589550" y="1096883"/>
            <a:ext cx="2157300" cy="24645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Clr>
                <a:schemeClr val="lt2"/>
              </a:buClr>
              <a:buSzPts val="800"/>
              <a:buChar char="-"/>
            </a:pPr>
            <a:r>
              <a:rPr lang="en" sz="1000">
                <a:solidFill>
                  <a:schemeClr val="lt2"/>
                </a:solidFill>
              </a:rPr>
              <a:t>Retrieve all accounts</a:t>
            </a:r>
            <a:endParaRPr sz="1000">
              <a:solidFill>
                <a:schemeClr val="lt2"/>
              </a:solidFill>
            </a:endParaRPr>
          </a:p>
          <a:p>
            <a:pPr indent="-279400" lvl="0" marL="457200" rtl="0" algn="l">
              <a:spcBef>
                <a:spcPts val="0"/>
              </a:spcBef>
              <a:spcAft>
                <a:spcPts val="0"/>
              </a:spcAft>
              <a:buClr>
                <a:schemeClr val="lt2"/>
              </a:buClr>
              <a:buSzPts val="800"/>
              <a:buChar char="-"/>
            </a:pPr>
            <a:r>
              <a:rPr lang="en" sz="1000">
                <a:solidFill>
                  <a:schemeClr val="lt2"/>
                </a:solidFill>
              </a:rPr>
              <a:t>Create account</a:t>
            </a:r>
            <a:endParaRPr sz="1000">
              <a:solidFill>
                <a:schemeClr val="lt2"/>
              </a:solidFill>
            </a:endParaRPr>
          </a:p>
          <a:p>
            <a:pPr indent="-279400" lvl="0" marL="457200" rtl="0" algn="l">
              <a:spcBef>
                <a:spcPts val="0"/>
              </a:spcBef>
              <a:spcAft>
                <a:spcPts val="0"/>
              </a:spcAft>
              <a:buClr>
                <a:schemeClr val="lt2"/>
              </a:buClr>
              <a:buSzPts val="800"/>
              <a:buChar char="-"/>
            </a:pPr>
            <a:r>
              <a:rPr lang="en" sz="1000">
                <a:solidFill>
                  <a:schemeClr val="lt2"/>
                </a:solidFill>
              </a:rPr>
              <a:t>Check account existence</a:t>
            </a:r>
            <a:endParaRPr sz="1000">
              <a:solidFill>
                <a:schemeClr val="lt2"/>
              </a:solidFill>
            </a:endParaRPr>
          </a:p>
          <a:p>
            <a:pPr indent="-279400" lvl="0" marL="457200" rtl="0" algn="l">
              <a:spcBef>
                <a:spcPts val="0"/>
              </a:spcBef>
              <a:spcAft>
                <a:spcPts val="0"/>
              </a:spcAft>
              <a:buClr>
                <a:schemeClr val="lt2"/>
              </a:buClr>
              <a:buSzPts val="800"/>
              <a:buChar char="-"/>
            </a:pPr>
            <a:r>
              <a:rPr lang="en" sz="1000">
                <a:solidFill>
                  <a:schemeClr val="lt2"/>
                </a:solidFill>
              </a:rPr>
              <a:t>Retrieve account with accountId</a:t>
            </a:r>
            <a:endParaRPr sz="1000">
              <a:solidFill>
                <a:schemeClr val="lt2"/>
              </a:solidFill>
            </a:endParaRPr>
          </a:p>
          <a:p>
            <a:pPr indent="-279400" lvl="0" marL="457200" rtl="0" algn="l">
              <a:spcBef>
                <a:spcPts val="0"/>
              </a:spcBef>
              <a:spcAft>
                <a:spcPts val="0"/>
              </a:spcAft>
              <a:buClr>
                <a:schemeClr val="lt2"/>
              </a:buClr>
              <a:buSzPts val="800"/>
              <a:buChar char="-"/>
            </a:pPr>
            <a:r>
              <a:rPr lang="en" sz="1000">
                <a:solidFill>
                  <a:schemeClr val="lt2"/>
                </a:solidFill>
              </a:rPr>
              <a:t>Retrieve your own account without knowing your accountId</a:t>
            </a:r>
            <a:endParaRPr sz="1000">
              <a:solidFill>
                <a:schemeClr val="lt2"/>
              </a:solidFill>
            </a:endParaRPr>
          </a:p>
          <a:p>
            <a:pPr indent="-279400" lvl="0" marL="457200" rtl="0" algn="l">
              <a:spcBef>
                <a:spcPts val="0"/>
              </a:spcBef>
              <a:spcAft>
                <a:spcPts val="0"/>
              </a:spcAft>
              <a:buClr>
                <a:schemeClr val="lt2"/>
              </a:buClr>
              <a:buSzPts val="800"/>
              <a:buChar char="-"/>
            </a:pPr>
            <a:r>
              <a:rPr lang="en" sz="1000">
                <a:solidFill>
                  <a:schemeClr val="lt2"/>
                </a:solidFill>
              </a:rPr>
              <a:t>Deposit money</a:t>
            </a:r>
            <a:endParaRPr sz="1000">
              <a:solidFill>
                <a:schemeClr val="lt2"/>
              </a:solidFill>
            </a:endParaRPr>
          </a:p>
          <a:p>
            <a:pPr indent="-279400" lvl="0" marL="457200" rtl="0" algn="l">
              <a:spcBef>
                <a:spcPts val="0"/>
              </a:spcBef>
              <a:spcAft>
                <a:spcPts val="0"/>
              </a:spcAft>
              <a:buClr>
                <a:schemeClr val="lt2"/>
              </a:buClr>
              <a:buSzPts val="800"/>
              <a:buChar char="-"/>
            </a:pPr>
            <a:r>
              <a:rPr lang="en" sz="1000">
                <a:solidFill>
                  <a:schemeClr val="lt2"/>
                </a:solidFill>
              </a:rPr>
              <a:t>Withdraw money</a:t>
            </a:r>
            <a:endParaRPr sz="1000">
              <a:solidFill>
                <a:schemeClr val="lt2"/>
              </a:solidFill>
            </a:endParaRPr>
          </a:p>
          <a:p>
            <a:pPr indent="-279400" lvl="0" marL="457200" rtl="0" algn="l">
              <a:spcBef>
                <a:spcPts val="0"/>
              </a:spcBef>
              <a:spcAft>
                <a:spcPts val="0"/>
              </a:spcAft>
              <a:buClr>
                <a:schemeClr val="lt2"/>
              </a:buClr>
              <a:buSzPts val="800"/>
              <a:buChar char="-"/>
            </a:pPr>
            <a:r>
              <a:rPr lang="en" sz="1000">
                <a:solidFill>
                  <a:schemeClr val="lt2"/>
                </a:solidFill>
              </a:rPr>
              <a:t>Transfer money to another account</a:t>
            </a:r>
            <a:endParaRPr sz="1000">
              <a:solidFill>
                <a:schemeClr val="lt2"/>
              </a:solidFill>
            </a:endParaRPr>
          </a:p>
          <a:p>
            <a:pPr indent="-279400" lvl="0" marL="457200" rtl="0" algn="l">
              <a:spcBef>
                <a:spcPts val="0"/>
              </a:spcBef>
              <a:spcAft>
                <a:spcPts val="0"/>
              </a:spcAft>
              <a:buClr>
                <a:schemeClr val="lt2"/>
              </a:buClr>
              <a:buSzPts val="800"/>
              <a:buChar char="-"/>
            </a:pPr>
            <a:r>
              <a:rPr lang="en" sz="1000">
                <a:solidFill>
                  <a:schemeClr val="lt2"/>
                </a:solidFill>
              </a:rPr>
              <a:t>Get your own account balance</a:t>
            </a:r>
            <a:endParaRPr sz="1000">
              <a:solidFill>
                <a:schemeClr val="lt2"/>
              </a:solidFill>
            </a:endParaRPr>
          </a:p>
          <a:p>
            <a:pPr indent="-279400" lvl="0" marL="457200" rtl="0" algn="l">
              <a:spcBef>
                <a:spcPts val="0"/>
              </a:spcBef>
              <a:spcAft>
                <a:spcPts val="0"/>
              </a:spcAft>
              <a:buClr>
                <a:schemeClr val="lt2"/>
              </a:buClr>
              <a:buSzPts val="800"/>
              <a:buChar char="-"/>
            </a:pPr>
            <a:r>
              <a:rPr lang="en" sz="1000">
                <a:solidFill>
                  <a:schemeClr val="lt2"/>
                </a:solidFill>
              </a:rPr>
              <a:t>Authorize a third party account to check your own account balance</a:t>
            </a:r>
            <a:endParaRPr sz="1000">
              <a:solidFill>
                <a:schemeClr val="lt2"/>
              </a:solidFill>
            </a:endParaRPr>
          </a:p>
          <a:p>
            <a:pPr indent="-279400" lvl="0" marL="457200" rtl="0" algn="l">
              <a:spcBef>
                <a:spcPts val="0"/>
              </a:spcBef>
              <a:spcAft>
                <a:spcPts val="0"/>
              </a:spcAft>
              <a:buClr>
                <a:schemeClr val="lt2"/>
              </a:buClr>
              <a:buSzPts val="800"/>
              <a:buChar char="-"/>
            </a:pPr>
            <a:r>
              <a:rPr lang="en" sz="1000">
                <a:solidFill>
                  <a:schemeClr val="lt2"/>
                </a:solidFill>
              </a:rPr>
              <a:t>Check another account for their account balance (must be authorized by that account)</a:t>
            </a:r>
            <a:endParaRPr sz="1000">
              <a:solidFill>
                <a:schemeClr val="lt2"/>
              </a:solidFill>
            </a:endParaRPr>
          </a:p>
        </p:txBody>
      </p:sp>
      <p:sp>
        <p:nvSpPr>
          <p:cNvPr id="221" name="Google Shape;221;p36"/>
          <p:cNvSpPr txBox="1"/>
          <p:nvPr>
            <p:ph idx="3" type="ctrTitle"/>
          </p:nvPr>
        </p:nvSpPr>
        <p:spPr>
          <a:xfrm>
            <a:off x="5032325" y="4098124"/>
            <a:ext cx="2382000" cy="505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2"/>
                </a:solidFill>
              </a:rPr>
              <a:t>Functions available for user use</a:t>
            </a:r>
            <a:endParaRPr>
              <a:solidFill>
                <a:schemeClr val="lt2"/>
              </a:solidFill>
            </a:endParaRPr>
          </a:p>
        </p:txBody>
      </p:sp>
      <p:sp>
        <p:nvSpPr>
          <p:cNvPr id="222" name="Google Shape;222;p36"/>
          <p:cNvSpPr txBox="1"/>
          <p:nvPr>
            <p:ph idx="4" type="subTitle"/>
          </p:nvPr>
        </p:nvSpPr>
        <p:spPr>
          <a:xfrm>
            <a:off x="5257025" y="1096886"/>
            <a:ext cx="2157300" cy="15372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lt2"/>
              </a:buClr>
              <a:buSzPts val="900"/>
              <a:buChar char="-"/>
            </a:pPr>
            <a:r>
              <a:rPr lang="en" sz="1100">
                <a:solidFill>
                  <a:schemeClr val="lt2"/>
                </a:solidFill>
              </a:rPr>
              <a:t>Create account</a:t>
            </a:r>
            <a:endParaRPr sz="1100">
              <a:solidFill>
                <a:schemeClr val="lt2"/>
              </a:solidFill>
            </a:endParaRPr>
          </a:p>
          <a:p>
            <a:pPr indent="-285750" lvl="0" marL="457200" rtl="0" algn="l">
              <a:spcBef>
                <a:spcPts val="0"/>
              </a:spcBef>
              <a:spcAft>
                <a:spcPts val="0"/>
              </a:spcAft>
              <a:buClr>
                <a:schemeClr val="lt2"/>
              </a:buClr>
              <a:buSzPts val="900"/>
              <a:buChar char="-"/>
            </a:pPr>
            <a:r>
              <a:rPr lang="en" sz="1100">
                <a:solidFill>
                  <a:schemeClr val="lt2"/>
                </a:solidFill>
              </a:rPr>
              <a:t>Retrieve your own account</a:t>
            </a:r>
            <a:endParaRPr sz="1100">
              <a:solidFill>
                <a:schemeClr val="lt2"/>
              </a:solidFill>
            </a:endParaRPr>
          </a:p>
          <a:p>
            <a:pPr indent="-285750" lvl="0" marL="457200" rtl="0" algn="l">
              <a:spcBef>
                <a:spcPts val="0"/>
              </a:spcBef>
              <a:spcAft>
                <a:spcPts val="0"/>
              </a:spcAft>
              <a:buClr>
                <a:schemeClr val="lt2"/>
              </a:buClr>
              <a:buSzPts val="900"/>
              <a:buChar char="-"/>
            </a:pPr>
            <a:r>
              <a:rPr lang="en" sz="1100">
                <a:solidFill>
                  <a:schemeClr val="lt2"/>
                </a:solidFill>
              </a:rPr>
              <a:t>Deposit money</a:t>
            </a:r>
            <a:endParaRPr sz="1100">
              <a:solidFill>
                <a:schemeClr val="lt2"/>
              </a:solidFill>
            </a:endParaRPr>
          </a:p>
          <a:p>
            <a:pPr indent="-285750" lvl="0" marL="457200" rtl="0" algn="l">
              <a:spcBef>
                <a:spcPts val="0"/>
              </a:spcBef>
              <a:spcAft>
                <a:spcPts val="0"/>
              </a:spcAft>
              <a:buClr>
                <a:schemeClr val="lt2"/>
              </a:buClr>
              <a:buSzPts val="900"/>
              <a:buChar char="-"/>
            </a:pPr>
            <a:r>
              <a:rPr lang="en" sz="1100">
                <a:solidFill>
                  <a:schemeClr val="lt2"/>
                </a:solidFill>
              </a:rPr>
              <a:t>Withdraw money</a:t>
            </a:r>
            <a:endParaRPr sz="1100">
              <a:solidFill>
                <a:schemeClr val="lt2"/>
              </a:solidFill>
            </a:endParaRPr>
          </a:p>
          <a:p>
            <a:pPr indent="-285750" lvl="0" marL="457200" rtl="0" algn="l">
              <a:spcBef>
                <a:spcPts val="0"/>
              </a:spcBef>
              <a:spcAft>
                <a:spcPts val="0"/>
              </a:spcAft>
              <a:buClr>
                <a:schemeClr val="lt2"/>
              </a:buClr>
              <a:buSzPts val="900"/>
              <a:buChar char="-"/>
            </a:pPr>
            <a:r>
              <a:rPr lang="en" sz="1100">
                <a:solidFill>
                  <a:schemeClr val="lt2"/>
                </a:solidFill>
              </a:rPr>
              <a:t>Transfer money to another account</a:t>
            </a:r>
            <a:endParaRPr sz="1100">
              <a:solidFill>
                <a:schemeClr val="lt2"/>
              </a:solidFill>
            </a:endParaRPr>
          </a:p>
          <a:p>
            <a:pPr indent="-285750" lvl="0" marL="457200" rtl="0" algn="l">
              <a:spcBef>
                <a:spcPts val="0"/>
              </a:spcBef>
              <a:spcAft>
                <a:spcPts val="0"/>
              </a:spcAft>
              <a:buClr>
                <a:schemeClr val="lt2"/>
              </a:buClr>
              <a:buSzPts val="900"/>
              <a:buChar char="-"/>
            </a:pPr>
            <a:r>
              <a:rPr lang="en" sz="1100">
                <a:solidFill>
                  <a:schemeClr val="lt2"/>
                </a:solidFill>
              </a:rPr>
              <a:t>Get your own account balance</a:t>
            </a:r>
            <a:endParaRPr sz="1100">
              <a:solidFill>
                <a:schemeClr val="lt2"/>
              </a:solidFill>
            </a:endParaRPr>
          </a:p>
          <a:p>
            <a:pPr indent="-285750" lvl="0" marL="457200" rtl="0" algn="l">
              <a:spcBef>
                <a:spcPts val="0"/>
              </a:spcBef>
              <a:spcAft>
                <a:spcPts val="0"/>
              </a:spcAft>
              <a:buClr>
                <a:schemeClr val="lt2"/>
              </a:buClr>
              <a:buSzPts val="900"/>
              <a:buChar char="-"/>
            </a:pPr>
            <a:r>
              <a:rPr lang="en" sz="1100">
                <a:solidFill>
                  <a:schemeClr val="lt2"/>
                </a:solidFill>
              </a:rPr>
              <a:t>Authorize a third party account to check your own account balance</a:t>
            </a:r>
            <a:endParaRPr sz="1100">
              <a:solidFill>
                <a:schemeClr val="lt2"/>
              </a:solidFill>
            </a:endParaRPr>
          </a:p>
          <a:p>
            <a:pPr indent="-285750" lvl="0" marL="457200" rtl="0" algn="l">
              <a:spcBef>
                <a:spcPts val="0"/>
              </a:spcBef>
              <a:spcAft>
                <a:spcPts val="0"/>
              </a:spcAft>
              <a:buClr>
                <a:schemeClr val="lt2"/>
              </a:buClr>
              <a:buSzPts val="900"/>
              <a:buChar char="-"/>
            </a:pPr>
            <a:r>
              <a:rPr lang="en" sz="1100">
                <a:solidFill>
                  <a:schemeClr val="lt2"/>
                </a:solidFill>
              </a:rPr>
              <a:t>Check another account for their account balance (must be authorized by that account)</a:t>
            </a:r>
            <a:endParaRPr sz="110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EXECUTION / DEMO</a:t>
            </a:r>
            <a:endParaRPr/>
          </a:p>
        </p:txBody>
      </p:sp>
      <p:sp>
        <p:nvSpPr>
          <p:cNvPr id="228" name="Google Shape;228;p37"/>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229" name="Google Shape;229;p37"/>
          <p:cNvCxnSpPr/>
          <p:nvPr/>
        </p:nvCxnSpPr>
        <p:spPr>
          <a:xfrm>
            <a:off x="0" y="2737950"/>
            <a:ext cx="1676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ctrTitle"/>
          </p:nvPr>
        </p:nvSpPr>
        <p:spPr>
          <a:xfrm>
            <a:off x="2638350" y="-1379327"/>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EXECUTION</a:t>
            </a:r>
            <a:endParaRPr sz="2800">
              <a:solidFill>
                <a:schemeClr val="dk2"/>
              </a:solidFill>
            </a:endParaRPr>
          </a:p>
        </p:txBody>
      </p:sp>
      <p:sp>
        <p:nvSpPr>
          <p:cNvPr id="235" name="Google Shape;235;p38"/>
          <p:cNvSpPr txBox="1"/>
          <p:nvPr>
            <p:ph idx="1" type="subTitle"/>
          </p:nvPr>
        </p:nvSpPr>
        <p:spPr>
          <a:xfrm>
            <a:off x="1837200" y="1490425"/>
            <a:ext cx="5469600" cy="1784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Roboto Condensed"/>
              <a:buAutoNum type="arabicPeriod"/>
            </a:pPr>
            <a:r>
              <a:rPr b="1" lang="en" sz="2000">
                <a:latin typeface="Roboto Condensed"/>
                <a:ea typeface="Roboto Condensed"/>
                <a:cs typeface="Roboto Condensed"/>
                <a:sym typeface="Roboto Condensed"/>
              </a:rPr>
              <a:t>Account creation</a:t>
            </a:r>
            <a:endParaRPr b="1" sz="2000">
              <a:latin typeface="Roboto Condensed"/>
              <a:ea typeface="Roboto Condensed"/>
              <a:cs typeface="Roboto Condensed"/>
              <a:sym typeface="Roboto Condensed"/>
            </a:endParaRPr>
          </a:p>
          <a:p>
            <a:pPr indent="-355600" lvl="0" marL="457200" rtl="0" algn="l">
              <a:spcBef>
                <a:spcPts val="500"/>
              </a:spcBef>
              <a:spcAft>
                <a:spcPts val="0"/>
              </a:spcAft>
              <a:buSzPts val="2000"/>
              <a:buFont typeface="Roboto Condensed"/>
              <a:buAutoNum type="arabicPeriod"/>
            </a:pPr>
            <a:r>
              <a:rPr b="1" lang="en" sz="2000">
                <a:latin typeface="Roboto Condensed"/>
                <a:ea typeface="Roboto Condensed"/>
                <a:cs typeface="Roboto Condensed"/>
                <a:sym typeface="Roboto Condensed"/>
              </a:rPr>
              <a:t>Deposit money into account</a:t>
            </a:r>
            <a:endParaRPr b="1" sz="2000">
              <a:latin typeface="Roboto Condensed"/>
              <a:ea typeface="Roboto Condensed"/>
              <a:cs typeface="Roboto Condensed"/>
              <a:sym typeface="Roboto Condensed"/>
            </a:endParaRPr>
          </a:p>
          <a:p>
            <a:pPr indent="-355600" lvl="0" marL="457200" rtl="0" algn="l">
              <a:spcBef>
                <a:spcPts val="500"/>
              </a:spcBef>
              <a:spcAft>
                <a:spcPts val="0"/>
              </a:spcAft>
              <a:buSzPts val="2000"/>
              <a:buFont typeface="Roboto Condensed"/>
              <a:buAutoNum type="arabicPeriod"/>
            </a:pPr>
            <a:r>
              <a:rPr b="1" lang="en" sz="2000">
                <a:latin typeface="Roboto Condensed"/>
                <a:ea typeface="Roboto Condensed"/>
                <a:cs typeface="Roboto Condensed"/>
                <a:sym typeface="Roboto Condensed"/>
              </a:rPr>
              <a:t>Withdraw money from account</a:t>
            </a:r>
            <a:endParaRPr b="1" sz="2000">
              <a:latin typeface="Roboto Condensed"/>
              <a:ea typeface="Roboto Condensed"/>
              <a:cs typeface="Roboto Condensed"/>
              <a:sym typeface="Roboto Condensed"/>
            </a:endParaRPr>
          </a:p>
          <a:p>
            <a:pPr indent="-355600" lvl="0" marL="457200" rtl="0" algn="l">
              <a:spcBef>
                <a:spcPts val="500"/>
              </a:spcBef>
              <a:spcAft>
                <a:spcPts val="0"/>
              </a:spcAft>
              <a:buSzPts val="2000"/>
              <a:buFont typeface="Roboto Condensed"/>
              <a:buAutoNum type="arabicPeriod"/>
            </a:pPr>
            <a:r>
              <a:rPr b="1" lang="en" sz="2000">
                <a:latin typeface="Roboto Condensed"/>
                <a:ea typeface="Roboto Condensed"/>
                <a:cs typeface="Roboto Condensed"/>
                <a:sym typeface="Roboto Condensed"/>
              </a:rPr>
              <a:t>Transfer money to another account</a:t>
            </a:r>
            <a:endParaRPr b="1" sz="2000">
              <a:latin typeface="Roboto Condensed"/>
              <a:ea typeface="Roboto Condensed"/>
              <a:cs typeface="Roboto Condensed"/>
              <a:sym typeface="Roboto Condensed"/>
            </a:endParaRPr>
          </a:p>
          <a:p>
            <a:pPr indent="-355600" lvl="0" marL="457200" rtl="0" algn="l">
              <a:spcBef>
                <a:spcPts val="500"/>
              </a:spcBef>
              <a:spcAft>
                <a:spcPts val="500"/>
              </a:spcAft>
              <a:buSzPts val="2000"/>
              <a:buFont typeface="Roboto Condensed"/>
              <a:buAutoNum type="arabicPeriod"/>
            </a:pPr>
            <a:r>
              <a:rPr b="1" lang="en" sz="2000">
                <a:latin typeface="Roboto Condensed"/>
                <a:ea typeface="Roboto Condensed"/>
                <a:cs typeface="Roboto Condensed"/>
                <a:sym typeface="Roboto Condensed"/>
              </a:rPr>
              <a:t>Account balance checking by third party</a:t>
            </a:r>
            <a:endParaRPr b="1" sz="2000">
              <a:latin typeface="Roboto Condensed"/>
              <a:ea typeface="Roboto Condensed"/>
              <a:cs typeface="Roboto Condensed"/>
              <a:sym typeface="Roboto Condensed"/>
            </a:endParaRPr>
          </a:p>
        </p:txBody>
      </p:sp>
      <p:cxnSp>
        <p:nvCxnSpPr>
          <p:cNvPr id="236" name="Google Shape;236;p38"/>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237" name="Google Shape;237;p38"/>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sp>
        <p:nvSpPr>
          <p:cNvPr id="238" name="Google Shape;238;p38">
            <a:hlinkClick r:id="rId3"/>
          </p:cNvPr>
          <p:cNvSpPr txBox="1"/>
          <p:nvPr/>
        </p:nvSpPr>
        <p:spPr>
          <a:xfrm>
            <a:off x="2878200" y="3861525"/>
            <a:ext cx="3387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500"/>
              </a:spcAft>
              <a:buNone/>
            </a:pPr>
            <a:r>
              <a:rPr b="1" lang="en" sz="900" u="sng">
                <a:solidFill>
                  <a:schemeClr val="hlink"/>
                </a:solidFill>
                <a:latin typeface="Roboto Condensed"/>
                <a:ea typeface="Roboto Condensed"/>
                <a:cs typeface="Roboto Condensed"/>
                <a:sym typeface="Roboto Condensed"/>
                <a:hlinkClick r:id="rId4"/>
              </a:rPr>
              <a:t>Code: https://github.com/sammychien/hyperledger-checking-account/tree/main/fabric-samples/checking-account</a:t>
            </a:r>
            <a:endParaRPr b="1" sz="900">
              <a:solidFill>
                <a:schemeClr val="lt2"/>
              </a:solidFill>
              <a:latin typeface="Roboto Condensed"/>
              <a:ea typeface="Roboto Condensed"/>
              <a:cs typeface="Roboto Condensed"/>
              <a:sym typeface="Roboto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ctrTitle"/>
          </p:nvPr>
        </p:nvSpPr>
        <p:spPr>
          <a:xfrm>
            <a:off x="2638350" y="-1379327"/>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EXECUTION</a:t>
            </a:r>
            <a:endParaRPr sz="2800">
              <a:solidFill>
                <a:schemeClr val="dk2"/>
              </a:solidFill>
            </a:endParaRPr>
          </a:p>
        </p:txBody>
      </p:sp>
      <p:sp>
        <p:nvSpPr>
          <p:cNvPr id="244" name="Google Shape;244;p39"/>
          <p:cNvSpPr txBox="1"/>
          <p:nvPr>
            <p:ph idx="1" type="subTitle"/>
          </p:nvPr>
        </p:nvSpPr>
        <p:spPr>
          <a:xfrm>
            <a:off x="1837200" y="1490425"/>
            <a:ext cx="54696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500"/>
              </a:spcAft>
              <a:buNone/>
            </a:pPr>
            <a:r>
              <a:rPr b="1" lang="en" sz="2000">
                <a:latin typeface="Roboto Condensed"/>
                <a:ea typeface="Roboto Condensed"/>
                <a:cs typeface="Roboto Condensed"/>
                <a:sym typeface="Roboto Condensed"/>
              </a:rPr>
              <a:t>Brief video showing app execution:</a:t>
            </a:r>
            <a:endParaRPr b="1" sz="2000">
              <a:latin typeface="Roboto Condensed"/>
              <a:ea typeface="Roboto Condensed"/>
              <a:cs typeface="Roboto Condensed"/>
              <a:sym typeface="Roboto Condensed"/>
            </a:endParaRPr>
          </a:p>
        </p:txBody>
      </p:sp>
      <p:cxnSp>
        <p:nvCxnSpPr>
          <p:cNvPr id="245" name="Google Shape;245;p39"/>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246" name="Google Shape;246;p39"/>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pic>
        <p:nvPicPr>
          <p:cNvPr id="247" name="Google Shape;247;p39"/>
          <p:cNvPicPr preferRelativeResize="0"/>
          <p:nvPr/>
        </p:nvPicPr>
        <p:blipFill>
          <a:blip r:embed="rId3">
            <a:alphaModFix/>
          </a:blip>
          <a:stretch>
            <a:fillRect/>
          </a:stretch>
        </p:blipFill>
        <p:spPr>
          <a:xfrm>
            <a:off x="2226153" y="1952154"/>
            <a:ext cx="4537526" cy="2934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ctrTitle"/>
          </p:nvPr>
        </p:nvSpPr>
        <p:spPr>
          <a:xfrm>
            <a:off x="2638350" y="-1325777"/>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 DEMO</a:t>
            </a:r>
            <a:endParaRPr sz="2800">
              <a:solidFill>
                <a:schemeClr val="dk2"/>
              </a:solidFill>
            </a:endParaRPr>
          </a:p>
        </p:txBody>
      </p:sp>
      <p:sp>
        <p:nvSpPr>
          <p:cNvPr id="253" name="Google Shape;253;p40"/>
          <p:cNvSpPr txBox="1"/>
          <p:nvPr>
            <p:ph idx="1" type="subTitle"/>
          </p:nvPr>
        </p:nvSpPr>
        <p:spPr>
          <a:xfrm>
            <a:off x="2284800" y="953700"/>
            <a:ext cx="4574400" cy="26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Roboto Condensed"/>
                <a:ea typeface="Roboto Condensed"/>
                <a:cs typeface="Roboto Condensed"/>
                <a:sym typeface="Roboto Condensed"/>
              </a:rPr>
              <a:t>Part 1: Creating an Account</a:t>
            </a:r>
            <a:endParaRPr b="1" sz="2200">
              <a:latin typeface="Roboto Condensed"/>
              <a:ea typeface="Roboto Condensed"/>
              <a:cs typeface="Roboto Condensed"/>
              <a:sym typeface="Roboto Condensed"/>
            </a:endParaRPr>
          </a:p>
          <a:p>
            <a:pPr indent="0" lvl="0" marL="0" rtl="0" algn="ctr">
              <a:spcBef>
                <a:spcPts val="0"/>
              </a:spcBef>
              <a:spcAft>
                <a:spcPts val="0"/>
              </a:spcAft>
              <a:buNone/>
            </a:pPr>
            <a:r>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Start out with only the initial database data</a:t>
            </a:r>
            <a:endParaRPr b="1" sz="1700">
              <a:latin typeface="Roboto Condensed"/>
              <a:ea typeface="Roboto Condensed"/>
              <a:cs typeface="Roboto Condensed"/>
              <a:sym typeface="Roboto Condensed"/>
            </a:endParaRPr>
          </a:p>
        </p:txBody>
      </p:sp>
      <p:cxnSp>
        <p:nvCxnSpPr>
          <p:cNvPr id="254" name="Google Shape;254;p40"/>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255" name="Google Shape;255;p40"/>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pic>
        <p:nvPicPr>
          <p:cNvPr id="256" name="Google Shape;256;p40"/>
          <p:cNvPicPr preferRelativeResize="0"/>
          <p:nvPr/>
        </p:nvPicPr>
        <p:blipFill>
          <a:blip r:embed="rId3">
            <a:alphaModFix/>
          </a:blip>
          <a:stretch>
            <a:fillRect/>
          </a:stretch>
        </p:blipFill>
        <p:spPr>
          <a:xfrm>
            <a:off x="1558575" y="2000350"/>
            <a:ext cx="6026851" cy="30023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1"/>
          <p:cNvSpPr txBox="1"/>
          <p:nvPr>
            <p:ph type="ctrTitle"/>
          </p:nvPr>
        </p:nvSpPr>
        <p:spPr>
          <a:xfrm>
            <a:off x="2638350" y="-1325777"/>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 DEMO</a:t>
            </a:r>
            <a:endParaRPr sz="2800">
              <a:solidFill>
                <a:schemeClr val="dk2"/>
              </a:solidFill>
            </a:endParaRPr>
          </a:p>
        </p:txBody>
      </p:sp>
      <p:sp>
        <p:nvSpPr>
          <p:cNvPr id="262" name="Google Shape;262;p41"/>
          <p:cNvSpPr txBox="1"/>
          <p:nvPr>
            <p:ph idx="1" type="subTitle"/>
          </p:nvPr>
        </p:nvSpPr>
        <p:spPr>
          <a:xfrm>
            <a:off x="1946550" y="921950"/>
            <a:ext cx="5250900" cy="26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Roboto Condensed"/>
                <a:ea typeface="Roboto Condensed"/>
                <a:cs typeface="Roboto Condensed"/>
                <a:sym typeface="Roboto Condensed"/>
              </a:rPr>
              <a:t>Part 1: Creating an Account</a:t>
            </a:r>
            <a:endParaRPr b="1" sz="2200">
              <a:latin typeface="Roboto Condensed"/>
              <a:ea typeface="Roboto Condensed"/>
              <a:cs typeface="Roboto Condensed"/>
              <a:sym typeface="Roboto Condensed"/>
            </a:endParaRPr>
          </a:p>
          <a:p>
            <a:pPr indent="0" lvl="0" marL="0" rtl="0" algn="ctr">
              <a:spcBef>
                <a:spcPts val="0"/>
              </a:spcBef>
              <a:spcAft>
                <a:spcPts val="0"/>
              </a:spcAft>
              <a:buNone/>
            </a:pPr>
            <a:r>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Create the account for ‘Tom’ and see the created account</a:t>
            </a:r>
            <a:endParaRPr b="1" sz="1700">
              <a:latin typeface="Roboto Condensed"/>
              <a:ea typeface="Roboto Condensed"/>
              <a:cs typeface="Roboto Condensed"/>
              <a:sym typeface="Roboto Condensed"/>
            </a:endParaRPr>
          </a:p>
        </p:txBody>
      </p:sp>
      <p:cxnSp>
        <p:nvCxnSpPr>
          <p:cNvPr id="263" name="Google Shape;263;p41"/>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264" name="Google Shape;264;p41"/>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pic>
        <p:nvPicPr>
          <p:cNvPr id="265" name="Google Shape;265;p41"/>
          <p:cNvPicPr preferRelativeResize="0"/>
          <p:nvPr/>
        </p:nvPicPr>
        <p:blipFill>
          <a:blip r:embed="rId3">
            <a:alphaModFix/>
          </a:blip>
          <a:stretch>
            <a:fillRect/>
          </a:stretch>
        </p:blipFill>
        <p:spPr>
          <a:xfrm>
            <a:off x="0" y="2026495"/>
            <a:ext cx="9143999" cy="26914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2"/>
          <p:cNvSpPr txBox="1"/>
          <p:nvPr>
            <p:ph type="ctrTitle"/>
          </p:nvPr>
        </p:nvSpPr>
        <p:spPr>
          <a:xfrm>
            <a:off x="2638350" y="-1325777"/>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 DEMO</a:t>
            </a:r>
            <a:endParaRPr sz="2800">
              <a:solidFill>
                <a:schemeClr val="dk2"/>
              </a:solidFill>
            </a:endParaRPr>
          </a:p>
        </p:txBody>
      </p:sp>
      <p:sp>
        <p:nvSpPr>
          <p:cNvPr id="271" name="Google Shape;271;p42"/>
          <p:cNvSpPr txBox="1"/>
          <p:nvPr>
            <p:ph idx="1" type="subTitle"/>
          </p:nvPr>
        </p:nvSpPr>
        <p:spPr>
          <a:xfrm>
            <a:off x="2284800" y="953700"/>
            <a:ext cx="4574400" cy="26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Roboto Condensed"/>
                <a:ea typeface="Roboto Condensed"/>
                <a:cs typeface="Roboto Condensed"/>
                <a:sym typeface="Roboto Condensed"/>
              </a:rPr>
              <a:t>Part 1: Creating an Account</a:t>
            </a:r>
            <a:endParaRPr b="1" sz="2200">
              <a:latin typeface="Roboto Condensed"/>
              <a:ea typeface="Roboto Condensed"/>
              <a:cs typeface="Roboto Condensed"/>
              <a:sym typeface="Roboto Condensed"/>
            </a:endParaRPr>
          </a:p>
          <a:p>
            <a:pPr indent="0" lvl="0" marL="0" rtl="0" algn="ctr">
              <a:spcBef>
                <a:spcPts val="0"/>
              </a:spcBef>
              <a:spcAft>
                <a:spcPts val="0"/>
              </a:spcAft>
              <a:buNone/>
            </a:pPr>
            <a:r>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Current DB state includes created account</a:t>
            </a:r>
            <a:endParaRPr b="1" sz="1700">
              <a:latin typeface="Roboto Condensed"/>
              <a:ea typeface="Roboto Condensed"/>
              <a:cs typeface="Roboto Condensed"/>
              <a:sym typeface="Roboto Condensed"/>
            </a:endParaRPr>
          </a:p>
        </p:txBody>
      </p:sp>
      <p:cxnSp>
        <p:nvCxnSpPr>
          <p:cNvPr id="272" name="Google Shape;272;p42"/>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273" name="Google Shape;273;p42"/>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pic>
        <p:nvPicPr>
          <p:cNvPr id="274" name="Google Shape;274;p42"/>
          <p:cNvPicPr preferRelativeResize="0"/>
          <p:nvPr/>
        </p:nvPicPr>
        <p:blipFill rotWithShape="1">
          <a:blip r:embed="rId3">
            <a:alphaModFix/>
          </a:blip>
          <a:srcRect b="0" l="0" r="0" t="2959"/>
          <a:stretch/>
        </p:blipFill>
        <p:spPr>
          <a:xfrm>
            <a:off x="1777163" y="1854475"/>
            <a:ext cx="5589676" cy="3289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3"/>
          <p:cNvSpPr txBox="1"/>
          <p:nvPr>
            <p:ph type="ctrTitle"/>
          </p:nvPr>
        </p:nvSpPr>
        <p:spPr>
          <a:xfrm>
            <a:off x="2638350" y="-1325777"/>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 DEMO</a:t>
            </a:r>
            <a:endParaRPr sz="2800">
              <a:solidFill>
                <a:schemeClr val="dk2"/>
              </a:solidFill>
            </a:endParaRPr>
          </a:p>
        </p:txBody>
      </p:sp>
      <p:sp>
        <p:nvSpPr>
          <p:cNvPr id="280" name="Google Shape;280;p43"/>
          <p:cNvSpPr txBox="1"/>
          <p:nvPr>
            <p:ph idx="1" type="subTitle"/>
          </p:nvPr>
        </p:nvSpPr>
        <p:spPr>
          <a:xfrm>
            <a:off x="2284800" y="953700"/>
            <a:ext cx="4574400" cy="26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Roboto Condensed"/>
                <a:ea typeface="Roboto Condensed"/>
                <a:cs typeface="Roboto Condensed"/>
                <a:sym typeface="Roboto Condensed"/>
              </a:rPr>
              <a:t>Part 2: Depositing Money into Account</a:t>
            </a:r>
            <a:endParaRPr b="1" sz="2200">
              <a:latin typeface="Roboto Condensed"/>
              <a:ea typeface="Roboto Condensed"/>
              <a:cs typeface="Roboto Condensed"/>
              <a:sym typeface="Roboto Condensed"/>
            </a:endParaRPr>
          </a:p>
          <a:p>
            <a:pPr indent="0" lvl="0" marL="0" rtl="0" algn="ctr">
              <a:spcBef>
                <a:spcPts val="0"/>
              </a:spcBef>
              <a:spcAft>
                <a:spcPts val="0"/>
              </a:spcAft>
              <a:buNone/>
            </a:pPr>
            <a:r>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Deposit 350 credits into Tom’s account</a:t>
            </a:r>
            <a:endParaRPr b="1" sz="1700">
              <a:latin typeface="Roboto Condensed"/>
              <a:ea typeface="Roboto Condensed"/>
              <a:cs typeface="Roboto Condensed"/>
              <a:sym typeface="Roboto Condensed"/>
            </a:endParaRPr>
          </a:p>
        </p:txBody>
      </p:sp>
      <p:cxnSp>
        <p:nvCxnSpPr>
          <p:cNvPr id="281" name="Google Shape;281;p43"/>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282" name="Google Shape;282;p43"/>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pic>
        <p:nvPicPr>
          <p:cNvPr id="283" name="Google Shape;283;p43"/>
          <p:cNvPicPr preferRelativeResize="0"/>
          <p:nvPr/>
        </p:nvPicPr>
        <p:blipFill>
          <a:blip r:embed="rId3">
            <a:alphaModFix/>
          </a:blip>
          <a:stretch>
            <a:fillRect/>
          </a:stretch>
        </p:blipFill>
        <p:spPr>
          <a:xfrm>
            <a:off x="0" y="2159507"/>
            <a:ext cx="9143999" cy="267733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4"/>
          <p:cNvSpPr txBox="1"/>
          <p:nvPr>
            <p:ph type="ctrTitle"/>
          </p:nvPr>
        </p:nvSpPr>
        <p:spPr>
          <a:xfrm>
            <a:off x="2638350" y="-1325777"/>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 DEMO</a:t>
            </a:r>
            <a:endParaRPr sz="2800">
              <a:solidFill>
                <a:schemeClr val="dk2"/>
              </a:solidFill>
            </a:endParaRPr>
          </a:p>
        </p:txBody>
      </p:sp>
      <p:sp>
        <p:nvSpPr>
          <p:cNvPr id="289" name="Google Shape;289;p44"/>
          <p:cNvSpPr txBox="1"/>
          <p:nvPr>
            <p:ph idx="1" type="subTitle"/>
          </p:nvPr>
        </p:nvSpPr>
        <p:spPr>
          <a:xfrm>
            <a:off x="2086500" y="941675"/>
            <a:ext cx="4971000" cy="26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Roboto Condensed"/>
                <a:ea typeface="Roboto Condensed"/>
                <a:cs typeface="Roboto Condensed"/>
                <a:sym typeface="Roboto Condensed"/>
              </a:rPr>
              <a:t>Part 3: Withdrawing Money from Account</a:t>
            </a:r>
            <a:endParaRPr b="1" sz="2200">
              <a:latin typeface="Roboto Condensed"/>
              <a:ea typeface="Roboto Condensed"/>
              <a:cs typeface="Roboto Condensed"/>
              <a:sym typeface="Roboto Condensed"/>
            </a:endParaRPr>
          </a:p>
          <a:p>
            <a:pPr indent="0" lvl="0" marL="0" rtl="0" algn="ctr">
              <a:spcBef>
                <a:spcPts val="0"/>
              </a:spcBef>
              <a:spcAft>
                <a:spcPts val="0"/>
              </a:spcAft>
              <a:buNone/>
            </a:pPr>
            <a:r>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Attempt to withdraw 450 credits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(larger than account balance)</a:t>
            </a:r>
            <a:endParaRPr b="1" sz="1700">
              <a:latin typeface="Roboto Condensed"/>
              <a:ea typeface="Roboto Condensed"/>
              <a:cs typeface="Roboto Condensed"/>
              <a:sym typeface="Roboto Condensed"/>
            </a:endParaRPr>
          </a:p>
          <a:p>
            <a:pPr indent="0" lvl="0" marL="0" rtl="0" algn="ctr">
              <a:spcBef>
                <a:spcPts val="0"/>
              </a:spcBef>
              <a:spcAft>
                <a:spcPts val="0"/>
              </a:spcAft>
              <a:buNone/>
            </a:pPr>
            <a:r>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Results in an Error being thrown</a:t>
            </a:r>
            <a:endParaRPr b="1" sz="1700">
              <a:latin typeface="Roboto Condensed"/>
              <a:ea typeface="Roboto Condensed"/>
              <a:cs typeface="Roboto Condensed"/>
              <a:sym typeface="Roboto Condensed"/>
            </a:endParaRPr>
          </a:p>
        </p:txBody>
      </p:sp>
      <p:cxnSp>
        <p:nvCxnSpPr>
          <p:cNvPr id="290" name="Google Shape;290;p44"/>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291" name="Google Shape;291;p44"/>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pic>
        <p:nvPicPr>
          <p:cNvPr id="292" name="Google Shape;292;p44"/>
          <p:cNvPicPr preferRelativeResize="0"/>
          <p:nvPr/>
        </p:nvPicPr>
        <p:blipFill>
          <a:blip r:embed="rId3">
            <a:alphaModFix/>
          </a:blip>
          <a:stretch>
            <a:fillRect/>
          </a:stretch>
        </p:blipFill>
        <p:spPr>
          <a:xfrm>
            <a:off x="0" y="2670275"/>
            <a:ext cx="9144000" cy="70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AGENDA</a:t>
            </a:r>
            <a:endParaRPr>
              <a:solidFill>
                <a:schemeClr val="dk2"/>
              </a:solidFill>
            </a:endParaRPr>
          </a:p>
        </p:txBody>
      </p:sp>
      <p:sp>
        <p:nvSpPr>
          <p:cNvPr id="140" name="Google Shape;140;p27"/>
          <p:cNvSpPr txBox="1"/>
          <p:nvPr>
            <p:ph idx="2" type="ctrTitle"/>
          </p:nvPr>
        </p:nvSpPr>
        <p:spPr>
          <a:xfrm>
            <a:off x="390296" y="5099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500"/>
              <a:t>USE CASE</a:t>
            </a:r>
            <a:endParaRPr sz="2500">
              <a:solidFill>
                <a:schemeClr val="dk2"/>
              </a:solidFill>
            </a:endParaRPr>
          </a:p>
        </p:txBody>
      </p:sp>
      <p:sp>
        <p:nvSpPr>
          <p:cNvPr id="141" name="Google Shape;141;p27"/>
          <p:cNvSpPr txBox="1"/>
          <p:nvPr>
            <p:ph idx="9" type="ctrTitle"/>
          </p:nvPr>
        </p:nvSpPr>
        <p:spPr>
          <a:xfrm>
            <a:off x="96350" y="3044850"/>
            <a:ext cx="22680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500"/>
              <a:t>NETWORK MEMBERS &amp; PERMISSION DETAILS</a:t>
            </a:r>
            <a:endParaRPr sz="2500">
              <a:solidFill>
                <a:schemeClr val="dk2"/>
              </a:solidFill>
            </a:endParaRPr>
          </a:p>
        </p:txBody>
      </p:sp>
      <p:sp>
        <p:nvSpPr>
          <p:cNvPr id="142" name="Google Shape;142;p27"/>
          <p:cNvSpPr txBox="1"/>
          <p:nvPr>
            <p:ph idx="3" type="title"/>
          </p:nvPr>
        </p:nvSpPr>
        <p:spPr>
          <a:xfrm>
            <a:off x="2100973" y="50994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01</a:t>
            </a:r>
            <a:endParaRPr>
              <a:solidFill>
                <a:schemeClr val="dk2"/>
              </a:solidFill>
            </a:endParaRPr>
          </a:p>
        </p:txBody>
      </p:sp>
      <p:sp>
        <p:nvSpPr>
          <p:cNvPr id="143" name="Google Shape;143;p27"/>
          <p:cNvSpPr txBox="1"/>
          <p:nvPr>
            <p:ph idx="4" type="title"/>
          </p:nvPr>
        </p:nvSpPr>
        <p:spPr>
          <a:xfrm>
            <a:off x="2100981" y="209265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02</a:t>
            </a:r>
            <a:endParaRPr>
              <a:solidFill>
                <a:schemeClr val="dk2"/>
              </a:solidFill>
            </a:endParaRPr>
          </a:p>
        </p:txBody>
      </p:sp>
      <p:cxnSp>
        <p:nvCxnSpPr>
          <p:cNvPr id="144" name="Google Shape;144;p27"/>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145" name="Google Shape;145;p27"/>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
        <p:nvSpPr>
          <p:cNvPr id="146" name="Google Shape;146;p27"/>
          <p:cNvSpPr txBox="1"/>
          <p:nvPr>
            <p:ph idx="6" type="title"/>
          </p:nvPr>
        </p:nvSpPr>
        <p:spPr>
          <a:xfrm>
            <a:off x="5922008" y="2092638"/>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a:t>
            </a:r>
            <a:r>
              <a:rPr lang="en"/>
              <a:t>3</a:t>
            </a:r>
            <a:endParaRPr>
              <a:solidFill>
                <a:schemeClr val="dk2"/>
              </a:solidFill>
            </a:endParaRPr>
          </a:p>
        </p:txBody>
      </p:sp>
      <p:sp>
        <p:nvSpPr>
          <p:cNvPr id="147" name="Google Shape;147;p27"/>
          <p:cNvSpPr txBox="1"/>
          <p:nvPr>
            <p:ph idx="7" type="title"/>
          </p:nvPr>
        </p:nvSpPr>
        <p:spPr>
          <a:xfrm>
            <a:off x="5922008" y="3857561"/>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a:t>
            </a:r>
            <a:r>
              <a:rPr lang="en"/>
              <a:t>4</a:t>
            </a:r>
            <a:endParaRPr>
              <a:solidFill>
                <a:schemeClr val="dk2"/>
              </a:solidFill>
            </a:endParaRPr>
          </a:p>
        </p:txBody>
      </p:sp>
      <p:sp>
        <p:nvSpPr>
          <p:cNvPr id="148" name="Google Shape;148;p27"/>
          <p:cNvSpPr txBox="1"/>
          <p:nvPr>
            <p:ph idx="16" type="ctrTitle"/>
          </p:nvPr>
        </p:nvSpPr>
        <p:spPr>
          <a:xfrm>
            <a:off x="6811558" y="253453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SMART CONTRACT DETAILS</a:t>
            </a:r>
            <a:endParaRPr sz="2500">
              <a:solidFill>
                <a:schemeClr val="dk2"/>
              </a:solidFill>
            </a:endParaRPr>
          </a:p>
        </p:txBody>
      </p:sp>
      <p:sp>
        <p:nvSpPr>
          <p:cNvPr id="149" name="Google Shape;149;p27"/>
          <p:cNvSpPr txBox="1"/>
          <p:nvPr>
            <p:ph idx="18" type="ctrTitle"/>
          </p:nvPr>
        </p:nvSpPr>
        <p:spPr>
          <a:xfrm>
            <a:off x="6811558" y="400994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DEMO</a:t>
            </a:r>
            <a:endParaRPr sz="2500"/>
          </a:p>
          <a:p>
            <a:pPr indent="0" lvl="0" marL="0" rtl="0" algn="l">
              <a:spcBef>
                <a:spcPts val="0"/>
              </a:spcBef>
              <a:spcAft>
                <a:spcPts val="0"/>
              </a:spcAft>
              <a:buNone/>
            </a:pPr>
            <a:r>
              <a:rPr lang="en" sz="2500"/>
              <a:t>EXECUTION</a:t>
            </a:r>
            <a:endParaRPr sz="25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5"/>
          <p:cNvSpPr txBox="1"/>
          <p:nvPr>
            <p:ph type="ctrTitle"/>
          </p:nvPr>
        </p:nvSpPr>
        <p:spPr>
          <a:xfrm>
            <a:off x="2638350" y="-1325777"/>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 DEMO</a:t>
            </a:r>
            <a:endParaRPr sz="2800">
              <a:solidFill>
                <a:schemeClr val="dk2"/>
              </a:solidFill>
            </a:endParaRPr>
          </a:p>
        </p:txBody>
      </p:sp>
      <p:sp>
        <p:nvSpPr>
          <p:cNvPr id="298" name="Google Shape;298;p45"/>
          <p:cNvSpPr txBox="1"/>
          <p:nvPr>
            <p:ph idx="1" type="subTitle"/>
          </p:nvPr>
        </p:nvSpPr>
        <p:spPr>
          <a:xfrm>
            <a:off x="2131800" y="941675"/>
            <a:ext cx="4880400" cy="26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Roboto Condensed"/>
                <a:ea typeface="Roboto Condensed"/>
                <a:cs typeface="Roboto Condensed"/>
                <a:sym typeface="Roboto Condensed"/>
              </a:rPr>
              <a:t>Part 3: Withdrawing Money from Account</a:t>
            </a:r>
            <a:endParaRPr b="1" sz="2200">
              <a:latin typeface="Roboto Condensed"/>
              <a:ea typeface="Roboto Condensed"/>
              <a:cs typeface="Roboto Condensed"/>
              <a:sym typeface="Roboto Condensed"/>
            </a:endParaRPr>
          </a:p>
          <a:p>
            <a:pPr indent="0" lvl="0" marL="0" rtl="0" algn="ctr">
              <a:spcBef>
                <a:spcPts val="0"/>
              </a:spcBef>
              <a:spcAft>
                <a:spcPts val="0"/>
              </a:spcAft>
              <a:buNone/>
            </a:pPr>
            <a:r>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Attempt to withdraw 250 credits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(smaller than account balance)</a:t>
            </a:r>
            <a:endParaRPr b="1" sz="1700">
              <a:latin typeface="Roboto Condensed"/>
              <a:ea typeface="Roboto Condensed"/>
              <a:cs typeface="Roboto Condensed"/>
              <a:sym typeface="Roboto Condensed"/>
            </a:endParaRPr>
          </a:p>
          <a:p>
            <a:pPr indent="0" lvl="0" marL="0" rtl="0" algn="ctr">
              <a:spcBef>
                <a:spcPts val="0"/>
              </a:spcBef>
              <a:spcAft>
                <a:spcPts val="0"/>
              </a:spcAft>
              <a:buNone/>
            </a:pPr>
            <a:r>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Success</a:t>
            </a:r>
            <a:endParaRPr b="1" sz="1700">
              <a:latin typeface="Roboto Condensed"/>
              <a:ea typeface="Roboto Condensed"/>
              <a:cs typeface="Roboto Condensed"/>
              <a:sym typeface="Roboto Condensed"/>
            </a:endParaRPr>
          </a:p>
        </p:txBody>
      </p:sp>
      <p:cxnSp>
        <p:nvCxnSpPr>
          <p:cNvPr id="299" name="Google Shape;299;p45"/>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300" name="Google Shape;300;p45"/>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pic>
        <p:nvPicPr>
          <p:cNvPr id="301" name="Google Shape;301;p45"/>
          <p:cNvPicPr preferRelativeResize="0"/>
          <p:nvPr/>
        </p:nvPicPr>
        <p:blipFill>
          <a:blip r:embed="rId3">
            <a:alphaModFix/>
          </a:blip>
          <a:stretch>
            <a:fillRect/>
          </a:stretch>
        </p:blipFill>
        <p:spPr>
          <a:xfrm>
            <a:off x="0" y="2614416"/>
            <a:ext cx="9144000" cy="24938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6"/>
          <p:cNvSpPr txBox="1"/>
          <p:nvPr>
            <p:ph type="ctrTitle"/>
          </p:nvPr>
        </p:nvSpPr>
        <p:spPr>
          <a:xfrm>
            <a:off x="2638350" y="-1325777"/>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 DEMO</a:t>
            </a:r>
            <a:endParaRPr sz="2800">
              <a:solidFill>
                <a:schemeClr val="dk2"/>
              </a:solidFill>
            </a:endParaRPr>
          </a:p>
        </p:txBody>
      </p:sp>
      <p:sp>
        <p:nvSpPr>
          <p:cNvPr id="307" name="Google Shape;307;p46"/>
          <p:cNvSpPr txBox="1"/>
          <p:nvPr>
            <p:ph idx="1" type="subTitle"/>
          </p:nvPr>
        </p:nvSpPr>
        <p:spPr>
          <a:xfrm>
            <a:off x="2284800" y="953700"/>
            <a:ext cx="4574400" cy="26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Condensed"/>
                <a:ea typeface="Roboto Condensed"/>
                <a:cs typeface="Roboto Condensed"/>
                <a:sym typeface="Roboto Condensed"/>
              </a:rPr>
              <a:t>Part 4: Transfer money to another account</a:t>
            </a:r>
            <a:endParaRPr b="1" sz="1900">
              <a:latin typeface="Roboto Condensed"/>
              <a:ea typeface="Roboto Condensed"/>
              <a:cs typeface="Roboto Condensed"/>
              <a:sym typeface="Roboto Condensed"/>
            </a:endParaRPr>
          </a:p>
          <a:p>
            <a:pPr indent="0" lvl="0" marL="0" rtl="0" algn="ctr">
              <a:spcBef>
                <a:spcPts val="0"/>
              </a:spcBef>
              <a:spcAft>
                <a:spcPts val="0"/>
              </a:spcAft>
              <a:buNone/>
            </a:pPr>
            <a:r>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Check DB state</a:t>
            </a:r>
            <a:endParaRPr b="1" sz="1700">
              <a:latin typeface="Roboto Condensed"/>
              <a:ea typeface="Roboto Condensed"/>
              <a:cs typeface="Roboto Condensed"/>
              <a:sym typeface="Roboto Condensed"/>
            </a:endParaRPr>
          </a:p>
          <a:p>
            <a:pPr indent="0" lvl="0" marL="0" rtl="0" algn="ctr">
              <a:spcBef>
                <a:spcPts val="0"/>
              </a:spcBef>
              <a:spcAft>
                <a:spcPts val="0"/>
              </a:spcAft>
              <a:buNone/>
            </a:pPr>
            <a:r>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account1: 50</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a</a:t>
            </a:r>
            <a:r>
              <a:rPr b="1" lang="en" sz="1700">
                <a:latin typeface="Roboto Condensed"/>
                <a:ea typeface="Roboto Condensed"/>
                <a:cs typeface="Roboto Condensed"/>
                <a:sym typeface="Roboto Condensed"/>
              </a:rPr>
              <a:t>ccount2: 100</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Tom: 100</a:t>
            </a:r>
            <a:endParaRPr b="1" sz="1700">
              <a:latin typeface="Roboto Condensed"/>
              <a:ea typeface="Roboto Condensed"/>
              <a:cs typeface="Roboto Condensed"/>
              <a:sym typeface="Roboto Condensed"/>
            </a:endParaRPr>
          </a:p>
        </p:txBody>
      </p:sp>
      <p:cxnSp>
        <p:nvCxnSpPr>
          <p:cNvPr id="308" name="Google Shape;308;p46"/>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309" name="Google Shape;309;p46"/>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grpSp>
        <p:nvGrpSpPr>
          <p:cNvPr id="310" name="Google Shape;310;p46"/>
          <p:cNvGrpSpPr/>
          <p:nvPr/>
        </p:nvGrpSpPr>
        <p:grpSpPr>
          <a:xfrm>
            <a:off x="569700" y="2934963"/>
            <a:ext cx="8272200" cy="1571226"/>
            <a:chOff x="569700" y="2782563"/>
            <a:chExt cx="8272200" cy="1571226"/>
          </a:xfrm>
        </p:grpSpPr>
        <p:pic>
          <p:nvPicPr>
            <p:cNvPr id="311" name="Google Shape;311;p46"/>
            <p:cNvPicPr preferRelativeResize="0"/>
            <p:nvPr/>
          </p:nvPicPr>
          <p:blipFill rotWithShape="1">
            <a:blip r:embed="rId3">
              <a:alphaModFix/>
            </a:blip>
            <a:srcRect b="0" l="0" r="75137" t="71002"/>
            <a:stretch/>
          </p:blipFill>
          <p:spPr>
            <a:xfrm>
              <a:off x="6996000" y="2930363"/>
              <a:ext cx="1845900" cy="1275625"/>
            </a:xfrm>
            <a:prstGeom prst="rect">
              <a:avLst/>
            </a:prstGeom>
            <a:noFill/>
            <a:ln>
              <a:noFill/>
            </a:ln>
          </p:spPr>
        </p:pic>
        <p:pic>
          <p:nvPicPr>
            <p:cNvPr id="312" name="Google Shape;312;p46"/>
            <p:cNvPicPr preferRelativeResize="0"/>
            <p:nvPr/>
          </p:nvPicPr>
          <p:blipFill rotWithShape="1">
            <a:blip r:embed="rId3">
              <a:alphaModFix/>
            </a:blip>
            <a:srcRect b="29503" l="0" r="75137" t="38822"/>
            <a:stretch/>
          </p:blipFill>
          <p:spPr>
            <a:xfrm>
              <a:off x="3782850" y="2871500"/>
              <a:ext cx="1845900" cy="1393350"/>
            </a:xfrm>
            <a:prstGeom prst="rect">
              <a:avLst/>
            </a:prstGeom>
            <a:noFill/>
            <a:ln>
              <a:noFill/>
            </a:ln>
          </p:spPr>
        </p:pic>
        <p:pic>
          <p:nvPicPr>
            <p:cNvPr id="313" name="Google Shape;313;p46"/>
            <p:cNvPicPr preferRelativeResize="0"/>
            <p:nvPr/>
          </p:nvPicPr>
          <p:blipFill rotWithShape="1">
            <a:blip r:embed="rId3">
              <a:alphaModFix/>
            </a:blip>
            <a:srcRect b="61104" l="0" r="75137" t="3178"/>
            <a:stretch/>
          </p:blipFill>
          <p:spPr>
            <a:xfrm>
              <a:off x="569700" y="2782563"/>
              <a:ext cx="1845900" cy="1571226"/>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7"/>
          <p:cNvSpPr txBox="1"/>
          <p:nvPr>
            <p:ph type="ctrTitle"/>
          </p:nvPr>
        </p:nvSpPr>
        <p:spPr>
          <a:xfrm>
            <a:off x="2638350" y="-1325777"/>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 DEMO</a:t>
            </a:r>
            <a:endParaRPr sz="2800">
              <a:solidFill>
                <a:schemeClr val="dk2"/>
              </a:solidFill>
            </a:endParaRPr>
          </a:p>
        </p:txBody>
      </p:sp>
      <p:sp>
        <p:nvSpPr>
          <p:cNvPr id="319" name="Google Shape;319;p47"/>
          <p:cNvSpPr txBox="1"/>
          <p:nvPr>
            <p:ph idx="1" type="subTitle"/>
          </p:nvPr>
        </p:nvSpPr>
        <p:spPr>
          <a:xfrm>
            <a:off x="2284800" y="953700"/>
            <a:ext cx="4574400" cy="26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Condensed"/>
                <a:ea typeface="Roboto Condensed"/>
                <a:cs typeface="Roboto Condensed"/>
                <a:sym typeface="Roboto Condensed"/>
              </a:rPr>
              <a:t>Part 4: </a:t>
            </a:r>
            <a:r>
              <a:rPr b="1" lang="en" sz="1900">
                <a:latin typeface="Roboto Condensed"/>
                <a:ea typeface="Roboto Condensed"/>
                <a:cs typeface="Roboto Condensed"/>
                <a:sym typeface="Roboto Condensed"/>
              </a:rPr>
              <a:t>Transfer money to another account</a:t>
            </a:r>
            <a:endParaRPr b="1" sz="1900">
              <a:latin typeface="Roboto Condensed"/>
              <a:ea typeface="Roboto Condensed"/>
              <a:cs typeface="Roboto Condensed"/>
              <a:sym typeface="Roboto Condensed"/>
            </a:endParaRPr>
          </a:p>
          <a:p>
            <a:pPr indent="0" lvl="0" marL="0" rtl="0" algn="ctr">
              <a:spcBef>
                <a:spcPts val="0"/>
              </a:spcBef>
              <a:spcAft>
                <a:spcPts val="0"/>
              </a:spcAft>
              <a:buNone/>
            </a:pPr>
            <a:r>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Transfer 50 credits to ‘account1’ from Tom’s account</a:t>
            </a:r>
            <a:endParaRPr b="1" sz="1700">
              <a:latin typeface="Roboto Condensed"/>
              <a:ea typeface="Roboto Condensed"/>
              <a:cs typeface="Roboto Condensed"/>
              <a:sym typeface="Roboto Condensed"/>
            </a:endParaRPr>
          </a:p>
        </p:txBody>
      </p:sp>
      <p:cxnSp>
        <p:nvCxnSpPr>
          <p:cNvPr id="320" name="Google Shape;320;p47"/>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321" name="Google Shape;321;p47"/>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pic>
        <p:nvPicPr>
          <p:cNvPr id="322" name="Google Shape;322;p47"/>
          <p:cNvPicPr preferRelativeResize="0"/>
          <p:nvPr/>
        </p:nvPicPr>
        <p:blipFill>
          <a:blip r:embed="rId3">
            <a:alphaModFix/>
          </a:blip>
          <a:stretch>
            <a:fillRect/>
          </a:stretch>
        </p:blipFill>
        <p:spPr>
          <a:xfrm>
            <a:off x="152400" y="2198075"/>
            <a:ext cx="8839199" cy="12297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8"/>
          <p:cNvSpPr txBox="1"/>
          <p:nvPr>
            <p:ph type="ctrTitle"/>
          </p:nvPr>
        </p:nvSpPr>
        <p:spPr>
          <a:xfrm>
            <a:off x="2638350" y="-1325777"/>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 DEMO</a:t>
            </a:r>
            <a:endParaRPr sz="2800">
              <a:solidFill>
                <a:schemeClr val="dk2"/>
              </a:solidFill>
            </a:endParaRPr>
          </a:p>
        </p:txBody>
      </p:sp>
      <p:sp>
        <p:nvSpPr>
          <p:cNvPr id="328" name="Google Shape;328;p48"/>
          <p:cNvSpPr txBox="1"/>
          <p:nvPr>
            <p:ph idx="1" type="subTitle"/>
          </p:nvPr>
        </p:nvSpPr>
        <p:spPr>
          <a:xfrm>
            <a:off x="2284800" y="953700"/>
            <a:ext cx="4574400" cy="26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Condensed"/>
                <a:ea typeface="Roboto Condensed"/>
                <a:cs typeface="Roboto Condensed"/>
                <a:sym typeface="Roboto Condensed"/>
              </a:rPr>
              <a:t>Part 4: Transfer money to another account</a:t>
            </a:r>
            <a:endParaRPr b="1" sz="1900">
              <a:latin typeface="Roboto Condensed"/>
              <a:ea typeface="Roboto Condensed"/>
              <a:cs typeface="Roboto Condensed"/>
              <a:sym typeface="Roboto Condensed"/>
            </a:endParaRPr>
          </a:p>
          <a:p>
            <a:pPr indent="0" lvl="0" marL="0" rtl="0" algn="ctr">
              <a:spcBef>
                <a:spcPts val="0"/>
              </a:spcBef>
              <a:spcAft>
                <a:spcPts val="0"/>
              </a:spcAft>
              <a:buNone/>
            </a:pPr>
            <a:r>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Check DB state</a:t>
            </a:r>
            <a:endParaRPr b="1" sz="1700">
              <a:latin typeface="Roboto Condensed"/>
              <a:ea typeface="Roboto Condensed"/>
              <a:cs typeface="Roboto Condensed"/>
              <a:sym typeface="Roboto Condensed"/>
            </a:endParaRPr>
          </a:p>
          <a:p>
            <a:pPr indent="0" lvl="0" marL="0" rtl="0" algn="ctr">
              <a:spcBef>
                <a:spcPts val="0"/>
              </a:spcBef>
              <a:spcAft>
                <a:spcPts val="0"/>
              </a:spcAft>
              <a:buNone/>
            </a:pPr>
            <a:r>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a</a:t>
            </a:r>
            <a:r>
              <a:rPr b="1" lang="en" sz="1700">
                <a:latin typeface="Roboto Condensed"/>
                <a:ea typeface="Roboto Condensed"/>
                <a:cs typeface="Roboto Condensed"/>
                <a:sym typeface="Roboto Condensed"/>
              </a:rPr>
              <a:t>ccount1: 100</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account2: 100</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Tom: 50</a:t>
            </a:r>
            <a:endParaRPr b="1" sz="1700">
              <a:latin typeface="Roboto Condensed"/>
              <a:ea typeface="Roboto Condensed"/>
              <a:cs typeface="Roboto Condensed"/>
              <a:sym typeface="Roboto Condensed"/>
            </a:endParaRPr>
          </a:p>
        </p:txBody>
      </p:sp>
      <p:cxnSp>
        <p:nvCxnSpPr>
          <p:cNvPr id="329" name="Google Shape;329;p48"/>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330" name="Google Shape;330;p48"/>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pic>
        <p:nvPicPr>
          <p:cNvPr id="331" name="Google Shape;331;p48"/>
          <p:cNvPicPr preferRelativeResize="0"/>
          <p:nvPr/>
        </p:nvPicPr>
        <p:blipFill rotWithShape="1">
          <a:blip r:embed="rId3">
            <a:alphaModFix/>
          </a:blip>
          <a:srcRect b="62557" l="0" r="0" t="1294"/>
          <a:stretch/>
        </p:blipFill>
        <p:spPr>
          <a:xfrm>
            <a:off x="628675" y="3038187"/>
            <a:ext cx="1830650" cy="1749100"/>
          </a:xfrm>
          <a:prstGeom prst="rect">
            <a:avLst/>
          </a:prstGeom>
          <a:noFill/>
          <a:ln>
            <a:noFill/>
          </a:ln>
        </p:spPr>
      </p:pic>
      <p:pic>
        <p:nvPicPr>
          <p:cNvPr id="332" name="Google Shape;332;p48"/>
          <p:cNvPicPr preferRelativeResize="0"/>
          <p:nvPr/>
        </p:nvPicPr>
        <p:blipFill rotWithShape="1">
          <a:blip r:embed="rId3">
            <a:alphaModFix/>
          </a:blip>
          <a:srcRect b="30547" l="0" r="0" t="36367"/>
          <a:stretch/>
        </p:blipFill>
        <p:spPr>
          <a:xfrm>
            <a:off x="3745625" y="3112300"/>
            <a:ext cx="1830650" cy="1600875"/>
          </a:xfrm>
          <a:prstGeom prst="rect">
            <a:avLst/>
          </a:prstGeom>
          <a:noFill/>
          <a:ln>
            <a:noFill/>
          </a:ln>
        </p:spPr>
      </p:pic>
      <p:pic>
        <p:nvPicPr>
          <p:cNvPr id="333" name="Google Shape;333;p48"/>
          <p:cNvPicPr preferRelativeResize="0"/>
          <p:nvPr/>
        </p:nvPicPr>
        <p:blipFill rotWithShape="1">
          <a:blip r:embed="rId3">
            <a:alphaModFix/>
          </a:blip>
          <a:srcRect b="0" l="0" r="0" t="69691"/>
          <a:stretch/>
        </p:blipFill>
        <p:spPr>
          <a:xfrm>
            <a:off x="6684675" y="3179475"/>
            <a:ext cx="1830650" cy="1466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9"/>
          <p:cNvSpPr txBox="1"/>
          <p:nvPr>
            <p:ph type="ctrTitle"/>
          </p:nvPr>
        </p:nvSpPr>
        <p:spPr>
          <a:xfrm>
            <a:off x="2638350" y="-1325777"/>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 DEMO</a:t>
            </a:r>
            <a:endParaRPr sz="2800">
              <a:solidFill>
                <a:schemeClr val="dk2"/>
              </a:solidFill>
            </a:endParaRPr>
          </a:p>
        </p:txBody>
      </p:sp>
      <p:sp>
        <p:nvSpPr>
          <p:cNvPr id="339" name="Google Shape;339;p49"/>
          <p:cNvSpPr txBox="1"/>
          <p:nvPr>
            <p:ph idx="1" type="subTitle"/>
          </p:nvPr>
        </p:nvSpPr>
        <p:spPr>
          <a:xfrm>
            <a:off x="2171700" y="941675"/>
            <a:ext cx="4800600" cy="26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Condensed"/>
                <a:ea typeface="Roboto Condensed"/>
                <a:cs typeface="Roboto Condensed"/>
                <a:sym typeface="Roboto Condensed"/>
              </a:rPr>
              <a:t>Part 5: </a:t>
            </a:r>
            <a:r>
              <a:rPr b="1" lang="en" sz="1900">
                <a:latin typeface="Roboto Condensed"/>
                <a:ea typeface="Roboto Condensed"/>
                <a:cs typeface="Roboto Condensed"/>
                <a:sym typeface="Roboto Condensed"/>
              </a:rPr>
              <a:t>Account balance checking by third party</a:t>
            </a:r>
            <a:endParaRPr b="1" sz="1900">
              <a:latin typeface="Roboto Condensed"/>
              <a:ea typeface="Roboto Condensed"/>
              <a:cs typeface="Roboto Condensed"/>
              <a:sym typeface="Roboto Condensed"/>
            </a:endParaRPr>
          </a:p>
          <a:p>
            <a:pPr indent="0" lvl="0" marL="0" rtl="0" algn="ctr">
              <a:spcBef>
                <a:spcPts val="0"/>
              </a:spcBef>
              <a:spcAft>
                <a:spcPts val="0"/>
              </a:spcAft>
              <a:buNone/>
            </a:pPr>
            <a:r>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Authorize account1 to check Tom’s account 5 times</a:t>
            </a:r>
            <a:endParaRPr b="1" sz="1700">
              <a:latin typeface="Roboto Condensed"/>
              <a:ea typeface="Roboto Condensed"/>
              <a:cs typeface="Roboto Condensed"/>
              <a:sym typeface="Roboto Condensed"/>
            </a:endParaRPr>
          </a:p>
        </p:txBody>
      </p:sp>
      <p:cxnSp>
        <p:nvCxnSpPr>
          <p:cNvPr id="340" name="Google Shape;340;p49"/>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341" name="Google Shape;341;p49"/>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pic>
        <p:nvPicPr>
          <p:cNvPr id="342" name="Google Shape;342;p49"/>
          <p:cNvPicPr preferRelativeResize="0"/>
          <p:nvPr/>
        </p:nvPicPr>
        <p:blipFill>
          <a:blip r:embed="rId3">
            <a:alphaModFix/>
          </a:blip>
          <a:stretch>
            <a:fillRect/>
          </a:stretch>
        </p:blipFill>
        <p:spPr>
          <a:xfrm>
            <a:off x="133638" y="2453225"/>
            <a:ext cx="8876726" cy="1482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0"/>
          <p:cNvSpPr txBox="1"/>
          <p:nvPr>
            <p:ph type="ctrTitle"/>
          </p:nvPr>
        </p:nvSpPr>
        <p:spPr>
          <a:xfrm>
            <a:off x="2638350" y="-1325777"/>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 DEMO</a:t>
            </a:r>
            <a:endParaRPr sz="2800">
              <a:solidFill>
                <a:schemeClr val="dk2"/>
              </a:solidFill>
            </a:endParaRPr>
          </a:p>
        </p:txBody>
      </p:sp>
      <p:sp>
        <p:nvSpPr>
          <p:cNvPr id="348" name="Google Shape;348;p50"/>
          <p:cNvSpPr txBox="1"/>
          <p:nvPr>
            <p:ph idx="1" type="subTitle"/>
          </p:nvPr>
        </p:nvSpPr>
        <p:spPr>
          <a:xfrm>
            <a:off x="2171700" y="941675"/>
            <a:ext cx="4800600" cy="26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Condensed"/>
                <a:ea typeface="Roboto Condensed"/>
                <a:cs typeface="Roboto Condensed"/>
                <a:sym typeface="Roboto Condensed"/>
              </a:rPr>
              <a:t>Part 5: Account balance checking by third party</a:t>
            </a:r>
            <a:endParaRPr b="1" sz="1900">
              <a:latin typeface="Roboto Condensed"/>
              <a:ea typeface="Roboto Condensed"/>
              <a:cs typeface="Roboto Condensed"/>
              <a:sym typeface="Roboto Condensed"/>
            </a:endParaRPr>
          </a:p>
          <a:p>
            <a:pPr indent="0" lvl="0" marL="0" rtl="0" algn="ctr">
              <a:spcBef>
                <a:spcPts val="0"/>
              </a:spcBef>
              <a:spcAft>
                <a:spcPts val="0"/>
              </a:spcAft>
              <a:buNone/>
            </a:pPr>
            <a:r>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a</a:t>
            </a:r>
            <a:r>
              <a:rPr b="1" lang="en" sz="1700">
                <a:latin typeface="Roboto Condensed"/>
                <a:ea typeface="Roboto Condensed"/>
                <a:cs typeface="Roboto Condensed"/>
                <a:sym typeface="Roboto Condensed"/>
              </a:rPr>
              <a:t>ccount1 already allows Tom’s account to check its balance twice</a:t>
            </a:r>
            <a:endParaRPr b="1" sz="1700">
              <a:latin typeface="Roboto Condensed"/>
              <a:ea typeface="Roboto Condensed"/>
              <a:cs typeface="Roboto Condensed"/>
              <a:sym typeface="Roboto Condensed"/>
            </a:endParaRPr>
          </a:p>
          <a:p>
            <a:pPr indent="0" lvl="0" marL="0" rtl="0" algn="ctr">
              <a:spcBef>
                <a:spcPts val="0"/>
              </a:spcBef>
              <a:spcAft>
                <a:spcPts val="0"/>
              </a:spcAft>
              <a:buNone/>
            </a:pPr>
            <a:r>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Tom’s account is the only account that can check account1’s balance</a:t>
            </a:r>
            <a:endParaRPr b="1" sz="1700">
              <a:latin typeface="Roboto Condensed"/>
              <a:ea typeface="Roboto Condensed"/>
              <a:cs typeface="Roboto Condensed"/>
              <a:sym typeface="Roboto Condensed"/>
            </a:endParaRPr>
          </a:p>
        </p:txBody>
      </p:sp>
      <p:cxnSp>
        <p:nvCxnSpPr>
          <p:cNvPr id="349" name="Google Shape;349;p50"/>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350" name="Google Shape;350;p50"/>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pic>
        <p:nvPicPr>
          <p:cNvPr id="351" name="Google Shape;351;p50"/>
          <p:cNvPicPr preferRelativeResize="0"/>
          <p:nvPr/>
        </p:nvPicPr>
        <p:blipFill>
          <a:blip r:embed="rId3">
            <a:alphaModFix/>
          </a:blip>
          <a:stretch>
            <a:fillRect/>
          </a:stretch>
        </p:blipFill>
        <p:spPr>
          <a:xfrm>
            <a:off x="0" y="2934164"/>
            <a:ext cx="9143999" cy="184597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1"/>
          <p:cNvSpPr txBox="1"/>
          <p:nvPr>
            <p:ph type="ctrTitle"/>
          </p:nvPr>
        </p:nvSpPr>
        <p:spPr>
          <a:xfrm>
            <a:off x="2638350" y="-1325777"/>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 DEMO</a:t>
            </a:r>
            <a:endParaRPr sz="2800">
              <a:solidFill>
                <a:schemeClr val="dk2"/>
              </a:solidFill>
            </a:endParaRPr>
          </a:p>
        </p:txBody>
      </p:sp>
      <p:sp>
        <p:nvSpPr>
          <p:cNvPr id="357" name="Google Shape;357;p51"/>
          <p:cNvSpPr txBox="1"/>
          <p:nvPr>
            <p:ph idx="1" type="subTitle"/>
          </p:nvPr>
        </p:nvSpPr>
        <p:spPr>
          <a:xfrm>
            <a:off x="2171700" y="941675"/>
            <a:ext cx="4800600" cy="26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Condensed"/>
                <a:ea typeface="Roboto Condensed"/>
                <a:cs typeface="Roboto Condensed"/>
                <a:sym typeface="Roboto Condensed"/>
              </a:rPr>
              <a:t>Part 5: Account balance checking by third party</a:t>
            </a:r>
            <a:endParaRPr b="1" sz="1900">
              <a:latin typeface="Roboto Condensed"/>
              <a:ea typeface="Roboto Condensed"/>
              <a:cs typeface="Roboto Condensed"/>
              <a:sym typeface="Roboto Condensed"/>
            </a:endParaRPr>
          </a:p>
          <a:p>
            <a:pPr indent="0" lvl="0" marL="0" rtl="0" algn="ctr">
              <a:spcBef>
                <a:spcPts val="0"/>
              </a:spcBef>
              <a:spcAft>
                <a:spcPts val="0"/>
              </a:spcAft>
              <a:buNone/>
            </a:pPr>
            <a:r>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Tom’s account now checks account1’s balance twice:</a:t>
            </a:r>
            <a:endParaRPr b="1" sz="1700">
              <a:latin typeface="Roboto Condensed"/>
              <a:ea typeface="Roboto Condensed"/>
              <a:cs typeface="Roboto Condensed"/>
              <a:sym typeface="Roboto Condensed"/>
            </a:endParaRPr>
          </a:p>
          <a:p>
            <a:pPr indent="-336550" lvl="0" marL="457200" rtl="0" algn="ctr">
              <a:spcBef>
                <a:spcPts val="0"/>
              </a:spcBef>
              <a:spcAft>
                <a:spcPts val="0"/>
              </a:spcAft>
              <a:buSzPts val="1700"/>
              <a:buFont typeface="Roboto Condensed"/>
              <a:buAutoNum type="arabicPeriod"/>
            </a:pPr>
            <a:r>
              <a:rPr b="1" lang="en" sz="1700">
                <a:latin typeface="Roboto Condensed"/>
                <a:ea typeface="Roboto Condensed"/>
                <a:cs typeface="Roboto Condensed"/>
                <a:sym typeface="Roboto Condensed"/>
              </a:rPr>
              <a:t>Check for balance of at least 40 credits</a:t>
            </a:r>
            <a:endParaRPr b="1" sz="1700">
              <a:latin typeface="Roboto Condensed"/>
              <a:ea typeface="Roboto Condensed"/>
              <a:cs typeface="Roboto Condensed"/>
              <a:sym typeface="Roboto Condensed"/>
            </a:endParaRPr>
          </a:p>
          <a:p>
            <a:pPr indent="-336550" lvl="0" marL="457200" rtl="0" algn="ctr">
              <a:spcBef>
                <a:spcPts val="0"/>
              </a:spcBef>
              <a:spcAft>
                <a:spcPts val="0"/>
              </a:spcAft>
              <a:buSzPts val="1700"/>
              <a:buFont typeface="Roboto Condensed"/>
              <a:buAutoNum type="arabicPeriod"/>
            </a:pPr>
            <a:r>
              <a:rPr b="1" lang="en" sz="1700">
                <a:latin typeface="Roboto Condensed"/>
                <a:ea typeface="Roboto Condensed"/>
                <a:cs typeface="Roboto Condensed"/>
                <a:sym typeface="Roboto Condensed"/>
              </a:rPr>
              <a:t>Check for balance of at least 200 credits</a:t>
            </a:r>
            <a:endParaRPr b="1" sz="1700">
              <a:latin typeface="Roboto Condensed"/>
              <a:ea typeface="Roboto Condensed"/>
              <a:cs typeface="Roboto Condensed"/>
              <a:sym typeface="Roboto Condensed"/>
            </a:endParaRPr>
          </a:p>
        </p:txBody>
      </p:sp>
      <p:cxnSp>
        <p:nvCxnSpPr>
          <p:cNvPr id="358" name="Google Shape;358;p51"/>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51"/>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pic>
        <p:nvPicPr>
          <p:cNvPr id="360" name="Google Shape;360;p51"/>
          <p:cNvPicPr preferRelativeResize="0"/>
          <p:nvPr/>
        </p:nvPicPr>
        <p:blipFill>
          <a:blip r:embed="rId3">
            <a:alphaModFix/>
          </a:blip>
          <a:stretch>
            <a:fillRect/>
          </a:stretch>
        </p:blipFill>
        <p:spPr>
          <a:xfrm>
            <a:off x="1471613" y="2846025"/>
            <a:ext cx="6200775" cy="952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2"/>
          <p:cNvSpPr txBox="1"/>
          <p:nvPr>
            <p:ph type="ctrTitle"/>
          </p:nvPr>
        </p:nvSpPr>
        <p:spPr>
          <a:xfrm>
            <a:off x="2638350" y="-1325777"/>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 DEMO</a:t>
            </a:r>
            <a:endParaRPr sz="2800">
              <a:solidFill>
                <a:schemeClr val="dk2"/>
              </a:solidFill>
            </a:endParaRPr>
          </a:p>
        </p:txBody>
      </p:sp>
      <p:sp>
        <p:nvSpPr>
          <p:cNvPr id="366" name="Google Shape;366;p52"/>
          <p:cNvSpPr txBox="1"/>
          <p:nvPr>
            <p:ph idx="1" type="subTitle"/>
          </p:nvPr>
        </p:nvSpPr>
        <p:spPr>
          <a:xfrm>
            <a:off x="2171700" y="941675"/>
            <a:ext cx="4800600" cy="26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Condensed"/>
                <a:ea typeface="Roboto Condensed"/>
                <a:cs typeface="Roboto Condensed"/>
                <a:sym typeface="Roboto Condensed"/>
              </a:rPr>
              <a:t>Part 5: Account balance checking by third party</a:t>
            </a:r>
            <a:endParaRPr b="1" sz="1900">
              <a:latin typeface="Roboto Condensed"/>
              <a:ea typeface="Roboto Condensed"/>
              <a:cs typeface="Roboto Condensed"/>
              <a:sym typeface="Roboto Condensed"/>
            </a:endParaRPr>
          </a:p>
          <a:p>
            <a:pPr indent="0" lvl="0" marL="0" rtl="0" algn="ctr">
              <a:spcBef>
                <a:spcPts val="0"/>
              </a:spcBef>
              <a:spcAft>
                <a:spcPts val="0"/>
              </a:spcAft>
              <a:buNone/>
            </a:pPr>
            <a:r>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Tom’s account was not able to check account1’s balance a third time</a:t>
            </a:r>
            <a:endParaRPr b="1" sz="1700">
              <a:latin typeface="Roboto Condensed"/>
              <a:ea typeface="Roboto Condensed"/>
              <a:cs typeface="Roboto Condensed"/>
              <a:sym typeface="Roboto Condensed"/>
            </a:endParaRPr>
          </a:p>
          <a:p>
            <a:pPr indent="0" lvl="0" marL="0" rtl="0" algn="ctr">
              <a:spcBef>
                <a:spcPts val="0"/>
              </a:spcBef>
              <a:spcAft>
                <a:spcPts val="0"/>
              </a:spcAft>
              <a:buNone/>
            </a:pPr>
            <a:r>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Checking the balance again throws an error</a:t>
            </a:r>
            <a:endParaRPr b="1" sz="1700">
              <a:latin typeface="Roboto Condensed"/>
              <a:ea typeface="Roboto Condensed"/>
              <a:cs typeface="Roboto Condensed"/>
              <a:sym typeface="Roboto Condensed"/>
            </a:endParaRPr>
          </a:p>
        </p:txBody>
      </p:sp>
      <p:cxnSp>
        <p:nvCxnSpPr>
          <p:cNvPr id="367" name="Google Shape;367;p52"/>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368" name="Google Shape;368;p52"/>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pic>
        <p:nvPicPr>
          <p:cNvPr id="369" name="Google Shape;369;p52"/>
          <p:cNvPicPr preferRelativeResize="0"/>
          <p:nvPr/>
        </p:nvPicPr>
        <p:blipFill>
          <a:blip r:embed="rId3">
            <a:alphaModFix/>
          </a:blip>
          <a:stretch>
            <a:fillRect/>
          </a:stretch>
        </p:blipFill>
        <p:spPr>
          <a:xfrm>
            <a:off x="152400" y="3216600"/>
            <a:ext cx="8839200" cy="60667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3"/>
          <p:cNvSpPr txBox="1"/>
          <p:nvPr>
            <p:ph type="ctrTitle"/>
          </p:nvPr>
        </p:nvSpPr>
        <p:spPr>
          <a:xfrm>
            <a:off x="2638350" y="-1325777"/>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 DEMO</a:t>
            </a:r>
            <a:endParaRPr sz="2800">
              <a:solidFill>
                <a:schemeClr val="dk2"/>
              </a:solidFill>
            </a:endParaRPr>
          </a:p>
        </p:txBody>
      </p:sp>
      <p:sp>
        <p:nvSpPr>
          <p:cNvPr id="375" name="Google Shape;375;p53"/>
          <p:cNvSpPr txBox="1"/>
          <p:nvPr>
            <p:ph idx="1" type="subTitle"/>
          </p:nvPr>
        </p:nvSpPr>
        <p:spPr>
          <a:xfrm>
            <a:off x="2171700" y="941675"/>
            <a:ext cx="4800600" cy="26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Condensed"/>
                <a:ea typeface="Roboto Condensed"/>
                <a:cs typeface="Roboto Condensed"/>
                <a:sym typeface="Roboto Condensed"/>
              </a:rPr>
              <a:t>Part 5: Account balance checking by third party</a:t>
            </a:r>
            <a:endParaRPr b="1" sz="1900">
              <a:latin typeface="Roboto Condensed"/>
              <a:ea typeface="Roboto Condensed"/>
              <a:cs typeface="Roboto Condensed"/>
              <a:sym typeface="Roboto Condensed"/>
            </a:endParaRPr>
          </a:p>
          <a:p>
            <a:pPr indent="0" lvl="0" marL="0" rtl="0" algn="ctr">
              <a:spcBef>
                <a:spcPts val="0"/>
              </a:spcBef>
              <a:spcAft>
                <a:spcPts val="0"/>
              </a:spcAft>
              <a:buNone/>
            </a:pPr>
            <a:r>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Check the DB state:</a:t>
            </a:r>
            <a:endParaRPr b="1" sz="1700">
              <a:latin typeface="Roboto Condensed"/>
              <a:ea typeface="Roboto Condensed"/>
              <a:cs typeface="Roboto Condensed"/>
              <a:sym typeface="Roboto Condensed"/>
            </a:endParaRPr>
          </a:p>
          <a:p>
            <a:pPr indent="0" lvl="0" marL="0" rtl="0" algn="ctr">
              <a:spcBef>
                <a:spcPts val="0"/>
              </a:spcBef>
              <a:spcAft>
                <a:spcPts val="0"/>
              </a:spcAft>
              <a:buNone/>
            </a:pPr>
            <a:r>
              <a:t/>
            </a:r>
            <a:endParaRPr b="1" sz="1700">
              <a:latin typeface="Roboto Condensed"/>
              <a:ea typeface="Roboto Condensed"/>
              <a:cs typeface="Roboto Condensed"/>
              <a:sym typeface="Roboto Condensed"/>
            </a:endParaRPr>
          </a:p>
          <a:p>
            <a:pPr indent="0" lvl="0" marL="0" rtl="0" algn="ctr">
              <a:spcBef>
                <a:spcPts val="0"/>
              </a:spcBef>
              <a:spcAft>
                <a:spcPts val="0"/>
              </a:spcAft>
              <a:buNone/>
            </a:pPr>
            <a:r>
              <a:rPr b="1" lang="en" sz="1700">
                <a:latin typeface="Roboto Condensed"/>
                <a:ea typeface="Roboto Condensed"/>
                <a:cs typeface="Roboto Condensed"/>
                <a:sym typeface="Roboto Condensed"/>
              </a:rPr>
              <a:t>Tom’s account can check account1’s balance zero more times</a:t>
            </a:r>
            <a:endParaRPr b="1" sz="1700">
              <a:latin typeface="Roboto Condensed"/>
              <a:ea typeface="Roboto Condensed"/>
              <a:cs typeface="Roboto Condensed"/>
              <a:sym typeface="Roboto Condensed"/>
            </a:endParaRPr>
          </a:p>
        </p:txBody>
      </p:sp>
      <p:cxnSp>
        <p:nvCxnSpPr>
          <p:cNvPr id="376" name="Google Shape;376;p53"/>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377" name="Google Shape;377;p53"/>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pic>
        <p:nvPicPr>
          <p:cNvPr id="378" name="Google Shape;378;p53"/>
          <p:cNvPicPr preferRelativeResize="0"/>
          <p:nvPr/>
        </p:nvPicPr>
        <p:blipFill>
          <a:blip r:embed="rId3">
            <a:alphaModFix/>
          </a:blip>
          <a:stretch>
            <a:fillRect/>
          </a:stretch>
        </p:blipFill>
        <p:spPr>
          <a:xfrm>
            <a:off x="152400" y="3216600"/>
            <a:ext cx="8839200" cy="606671"/>
          </a:xfrm>
          <a:prstGeom prst="rect">
            <a:avLst/>
          </a:prstGeom>
          <a:noFill/>
          <a:ln>
            <a:noFill/>
          </a:ln>
        </p:spPr>
      </p:pic>
      <p:pic>
        <p:nvPicPr>
          <p:cNvPr id="379" name="Google Shape;379;p53"/>
          <p:cNvPicPr preferRelativeResize="0"/>
          <p:nvPr/>
        </p:nvPicPr>
        <p:blipFill rotWithShape="1">
          <a:blip r:embed="rId4">
            <a:alphaModFix/>
          </a:blip>
          <a:srcRect b="20823" l="0" r="0" t="0"/>
          <a:stretch/>
        </p:blipFill>
        <p:spPr>
          <a:xfrm>
            <a:off x="0" y="2714576"/>
            <a:ext cx="9143999" cy="2137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4"/>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OPEN FOR QUESTIONS</a:t>
            </a:r>
            <a:endParaRPr>
              <a:solidFill>
                <a:schemeClr val="lt2"/>
              </a:solidFill>
            </a:endParaRPr>
          </a:p>
          <a:p>
            <a:pPr indent="0" lvl="0" marL="0" rtl="0" algn="ctr">
              <a:spcBef>
                <a:spcPts val="0"/>
              </a:spcBef>
              <a:spcAft>
                <a:spcPts val="0"/>
              </a:spcAft>
              <a:buClr>
                <a:schemeClr val="dk1"/>
              </a:buClr>
              <a:buSzPts val="1100"/>
              <a:buFont typeface="Arial"/>
              <a:buNone/>
            </a:pPr>
            <a:r>
              <a:t/>
            </a:r>
            <a:endParaRPr>
              <a:solidFill>
                <a:schemeClr val="lt2"/>
              </a:solidFill>
            </a:endParaRPr>
          </a:p>
          <a:p>
            <a:pPr indent="0" lvl="0" marL="0" rtl="0" algn="ctr">
              <a:spcBef>
                <a:spcPts val="0"/>
              </a:spcBef>
              <a:spcAft>
                <a:spcPts val="0"/>
              </a:spcAft>
              <a:buNone/>
            </a:pPr>
            <a:r>
              <a:t/>
            </a:r>
            <a:endParaRPr>
              <a:solidFill>
                <a:schemeClr val="lt2"/>
              </a:solidFill>
            </a:endParaRPr>
          </a:p>
        </p:txBody>
      </p:sp>
      <p:sp>
        <p:nvSpPr>
          <p:cNvPr id="385" name="Google Shape;385;p54"/>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THANKS</a:t>
            </a:r>
            <a:endParaRPr>
              <a:solidFill>
                <a:schemeClr val="dk2"/>
              </a:solidFill>
            </a:endParaRPr>
          </a:p>
        </p:txBody>
      </p:sp>
      <p:cxnSp>
        <p:nvCxnSpPr>
          <p:cNvPr id="386" name="Google Shape;386;p54"/>
          <p:cNvCxnSpPr/>
          <p:nvPr/>
        </p:nvCxnSpPr>
        <p:spPr>
          <a:xfrm rot="10800000">
            <a:off x="8156400" y="630088"/>
            <a:ext cx="1236300" cy="0"/>
          </a:xfrm>
          <a:prstGeom prst="straightConnector1">
            <a:avLst/>
          </a:prstGeom>
          <a:noFill/>
          <a:ln cap="flat" cmpd="sng" w="9525">
            <a:solidFill>
              <a:schemeClr val="dk2"/>
            </a:solidFill>
            <a:prstDash val="solid"/>
            <a:round/>
            <a:headEnd len="med" w="med" type="none"/>
            <a:tailEnd len="med" w="med" type="none"/>
          </a:ln>
        </p:spPr>
      </p:cxnSp>
      <p:cxnSp>
        <p:nvCxnSpPr>
          <p:cNvPr id="387" name="Google Shape;387;p54"/>
          <p:cNvCxnSpPr/>
          <p:nvPr/>
        </p:nvCxnSpPr>
        <p:spPr>
          <a:xfrm rot="10800000">
            <a:off x="-125" y="4765850"/>
            <a:ext cx="958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 CASES</a:t>
            </a:r>
            <a:endParaRPr>
              <a:solidFill>
                <a:schemeClr val="dk2"/>
              </a:solidFill>
            </a:endParaRPr>
          </a:p>
        </p:txBody>
      </p:sp>
      <p:sp>
        <p:nvSpPr>
          <p:cNvPr id="155" name="Google Shape;155;p28"/>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01</a:t>
            </a:r>
            <a:endParaRPr>
              <a:solidFill>
                <a:schemeClr val="dk2"/>
              </a:solidFill>
            </a:endParaRPr>
          </a:p>
        </p:txBody>
      </p:sp>
      <p:cxnSp>
        <p:nvCxnSpPr>
          <p:cNvPr id="156" name="Google Shape;156;p28"/>
          <p:cNvCxnSpPr/>
          <p:nvPr/>
        </p:nvCxnSpPr>
        <p:spPr>
          <a:xfrm>
            <a:off x="0" y="4028275"/>
            <a:ext cx="1561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ctrTitle"/>
          </p:nvPr>
        </p:nvSpPr>
        <p:spPr>
          <a:xfrm>
            <a:off x="5090575" y="353999"/>
            <a:ext cx="3941100" cy="1101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CHECKING ACCOUNTS on Blockchain</a:t>
            </a:r>
            <a:endParaRPr sz="2800">
              <a:solidFill>
                <a:schemeClr val="dk2"/>
              </a:solidFill>
            </a:endParaRPr>
          </a:p>
        </p:txBody>
      </p:sp>
      <p:sp>
        <p:nvSpPr>
          <p:cNvPr id="162" name="Google Shape;162;p29"/>
          <p:cNvSpPr txBox="1"/>
          <p:nvPr>
            <p:ph idx="1" type="subTitle"/>
          </p:nvPr>
        </p:nvSpPr>
        <p:spPr>
          <a:xfrm>
            <a:off x="1846475" y="1534000"/>
            <a:ext cx="5303100" cy="2693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People want to use crypto address as a checking account</a:t>
            </a:r>
            <a:endParaRPr sz="1600"/>
          </a:p>
          <a:p>
            <a:pPr indent="-330200" lvl="1" marL="914400" rtl="0" algn="l">
              <a:spcBef>
                <a:spcPts val="0"/>
              </a:spcBef>
              <a:spcAft>
                <a:spcPts val="0"/>
              </a:spcAft>
              <a:buSzPts val="1600"/>
              <a:buChar char="○"/>
            </a:pPr>
            <a:r>
              <a:rPr lang="en" sz="1600"/>
              <a:t>USDC/USDT: stable coins directly pegged against U.S. dollar - no worries for volatile market </a:t>
            </a:r>
            <a:r>
              <a:rPr lang="en" sz="1600"/>
              <a:t>fluctuation</a:t>
            </a:r>
            <a:r>
              <a:rPr lang="en" sz="1600"/>
              <a:t>!</a:t>
            </a:r>
            <a:endParaRPr sz="1600"/>
          </a:p>
          <a:p>
            <a:pPr indent="-330200" lvl="0" marL="457200" rtl="0" algn="l">
              <a:spcBef>
                <a:spcPts val="0"/>
              </a:spcBef>
              <a:spcAft>
                <a:spcPts val="0"/>
              </a:spcAft>
              <a:buSzPts val="1600"/>
              <a:buChar char="●"/>
            </a:pPr>
            <a:r>
              <a:rPr lang="en" sz="1600"/>
              <a:t>Many typical checking account features are missing for wallet on common </a:t>
            </a:r>
            <a:r>
              <a:rPr b="1" lang="en" sz="1600">
                <a:latin typeface="Roboto Condensed"/>
                <a:ea typeface="Roboto Condensed"/>
                <a:cs typeface="Roboto Condensed"/>
                <a:sym typeface="Roboto Condensed"/>
              </a:rPr>
              <a:t>public chains</a:t>
            </a:r>
            <a:endParaRPr b="1" sz="1600">
              <a:latin typeface="Roboto Condensed"/>
              <a:ea typeface="Roboto Condensed"/>
              <a:cs typeface="Roboto Condensed"/>
              <a:sym typeface="Roboto Condensed"/>
            </a:endParaRPr>
          </a:p>
          <a:p>
            <a:pPr indent="-330200" lvl="1" marL="914400" rtl="0" algn="l">
              <a:spcBef>
                <a:spcPts val="0"/>
              </a:spcBef>
              <a:spcAft>
                <a:spcPts val="0"/>
              </a:spcAft>
              <a:buSzPts val="1600"/>
              <a:buChar char="○"/>
            </a:pPr>
            <a:r>
              <a:rPr lang="en" sz="1600"/>
              <a:t>Privacy - the entire transaction history is saved forever on public chain! </a:t>
            </a:r>
            <a:endParaRPr sz="1600"/>
          </a:p>
          <a:p>
            <a:pPr indent="-330200" lvl="1" marL="914400" rtl="0" algn="l">
              <a:spcBef>
                <a:spcPts val="0"/>
              </a:spcBef>
              <a:spcAft>
                <a:spcPts val="0"/>
              </a:spcAft>
              <a:buSzPts val="1600"/>
              <a:buChar char="○"/>
            </a:pPr>
            <a:r>
              <a:rPr lang="en" sz="1600"/>
              <a:t>We only want to reveal part of our financial information</a:t>
            </a:r>
            <a:endParaRPr sz="1600"/>
          </a:p>
          <a:p>
            <a:pPr indent="-330200" lvl="2" marL="1371600" rtl="0" algn="l">
              <a:spcBef>
                <a:spcPts val="0"/>
              </a:spcBef>
              <a:spcAft>
                <a:spcPts val="0"/>
              </a:spcAft>
              <a:buSzPts val="1600"/>
              <a:buChar char="■"/>
            </a:pPr>
            <a:r>
              <a:rPr lang="en" sz="1600"/>
              <a:t>Sometimes only balance needed</a:t>
            </a:r>
            <a:endParaRPr sz="1600"/>
          </a:p>
          <a:p>
            <a:pPr indent="-330200" lvl="2" marL="1371600" rtl="0" algn="l">
              <a:spcBef>
                <a:spcPts val="0"/>
              </a:spcBef>
              <a:spcAft>
                <a:spcPts val="0"/>
              </a:spcAft>
              <a:buSzPts val="1600"/>
              <a:buChar char="■"/>
            </a:pPr>
            <a:r>
              <a:rPr lang="en" sz="1600"/>
              <a:t>Sometimes only 3-month transaction history needed</a:t>
            </a:r>
            <a:endParaRPr sz="1600"/>
          </a:p>
        </p:txBody>
      </p:sp>
      <p:cxnSp>
        <p:nvCxnSpPr>
          <p:cNvPr id="163" name="Google Shape;163;p29"/>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29"/>
          <p:cNvCxnSpPr/>
          <p:nvPr/>
        </p:nvCxnSpPr>
        <p:spPr>
          <a:xfrm>
            <a:off x="0" y="4704900"/>
            <a:ext cx="4574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ctrTitle"/>
          </p:nvPr>
        </p:nvSpPr>
        <p:spPr>
          <a:xfrm>
            <a:off x="5090575" y="353999"/>
            <a:ext cx="3941100" cy="1101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Advantage of Private Chain Wallet</a:t>
            </a:r>
            <a:endParaRPr sz="2800">
              <a:solidFill>
                <a:schemeClr val="dk2"/>
              </a:solidFill>
            </a:endParaRPr>
          </a:p>
        </p:txBody>
      </p:sp>
      <p:sp>
        <p:nvSpPr>
          <p:cNvPr id="170" name="Google Shape;170;p30"/>
          <p:cNvSpPr txBox="1"/>
          <p:nvPr>
            <p:ph idx="1" type="subTitle"/>
          </p:nvPr>
        </p:nvSpPr>
        <p:spPr>
          <a:xfrm>
            <a:off x="1067150" y="1534000"/>
            <a:ext cx="6641100" cy="2693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Only authorized organizations can run the node! It's centralized but it's also distributed within the hyperledger!</a:t>
            </a:r>
            <a:endParaRPr sz="1600"/>
          </a:p>
          <a:p>
            <a:pPr indent="-330200" lvl="0" marL="457200" rtl="0" algn="l">
              <a:spcBef>
                <a:spcPts val="0"/>
              </a:spcBef>
              <a:spcAft>
                <a:spcPts val="0"/>
              </a:spcAft>
              <a:buSzPts val="1600"/>
              <a:buChar char="●"/>
            </a:pPr>
            <a:r>
              <a:rPr lang="en" sz="1600"/>
              <a:t>Better </a:t>
            </a:r>
            <a:r>
              <a:rPr b="1" lang="en" sz="1600">
                <a:latin typeface="Roboto Condensed"/>
                <a:ea typeface="Roboto Condensed"/>
                <a:cs typeface="Roboto Condensed"/>
                <a:sym typeface="Roboto Condensed"/>
              </a:rPr>
              <a:t>Know-Your-Customer</a:t>
            </a:r>
            <a:r>
              <a:rPr lang="en" sz="1600"/>
              <a:t> compliance! (a major </a:t>
            </a:r>
            <a:r>
              <a:rPr lang="en" sz="1600"/>
              <a:t>roadblock</a:t>
            </a:r>
            <a:r>
              <a:rPr lang="en" sz="1600"/>
              <a:t> to global crypto wallet adoption)</a:t>
            </a:r>
            <a:endParaRPr sz="1600"/>
          </a:p>
          <a:p>
            <a:pPr indent="-330200" lvl="0" marL="457200" rtl="0" algn="l">
              <a:spcBef>
                <a:spcPts val="0"/>
              </a:spcBef>
              <a:spcAft>
                <a:spcPts val="0"/>
              </a:spcAft>
              <a:buSzPts val="1600"/>
              <a:buChar char="●"/>
            </a:pPr>
            <a:r>
              <a:rPr lang="en" sz="1600"/>
              <a:t>Customers can </a:t>
            </a:r>
            <a:r>
              <a:rPr b="1" lang="en" sz="1600">
                <a:latin typeface="Roboto Condensed"/>
                <a:ea typeface="Roboto Condensed"/>
                <a:cs typeface="Roboto Condensed"/>
                <a:sym typeface="Roboto Condensed"/>
              </a:rPr>
              <a:t>selectively</a:t>
            </a:r>
            <a:r>
              <a:rPr lang="en" sz="1600"/>
              <a:t> choose to disclose their information</a:t>
            </a:r>
            <a:endParaRPr sz="1600"/>
          </a:p>
          <a:p>
            <a:pPr indent="-330200" lvl="0" marL="457200" rtl="0" algn="l">
              <a:spcBef>
                <a:spcPts val="0"/>
              </a:spcBef>
              <a:spcAft>
                <a:spcPts val="0"/>
              </a:spcAft>
              <a:buSzPts val="1600"/>
              <a:buChar char="●"/>
            </a:pPr>
            <a:r>
              <a:rPr lang="en" sz="1600"/>
              <a:t>Customers can </a:t>
            </a:r>
            <a:r>
              <a:rPr b="1" lang="en" sz="1600">
                <a:latin typeface="Roboto Condensed"/>
                <a:ea typeface="Roboto Condensed"/>
                <a:cs typeface="Roboto Condensed"/>
                <a:sym typeface="Roboto Condensed"/>
              </a:rPr>
              <a:t>retract</a:t>
            </a:r>
            <a:r>
              <a:rPr lang="en" sz="1600"/>
              <a:t> their </a:t>
            </a:r>
            <a:r>
              <a:rPr b="1" lang="en" sz="1600">
                <a:latin typeface="Roboto Condensed"/>
                <a:ea typeface="Roboto Condensed"/>
                <a:cs typeface="Roboto Condensed"/>
                <a:sym typeface="Roboto Condensed"/>
              </a:rPr>
              <a:t>authorization</a:t>
            </a:r>
            <a:r>
              <a:rPr lang="en" sz="1600"/>
              <a:t> after it’s no longer needed</a:t>
            </a:r>
            <a:endParaRPr sz="1600"/>
          </a:p>
          <a:p>
            <a:pPr indent="0" lvl="0" marL="457200" rtl="0" algn="l">
              <a:spcBef>
                <a:spcPts val="0"/>
              </a:spcBef>
              <a:spcAft>
                <a:spcPts val="0"/>
              </a:spcAft>
              <a:buNone/>
            </a:pPr>
            <a:r>
              <a:t/>
            </a:r>
            <a:endParaRPr sz="1600"/>
          </a:p>
        </p:txBody>
      </p:sp>
      <p:cxnSp>
        <p:nvCxnSpPr>
          <p:cNvPr id="171" name="Google Shape;171;p30"/>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30"/>
          <p:cNvCxnSpPr/>
          <p:nvPr/>
        </p:nvCxnSpPr>
        <p:spPr>
          <a:xfrm>
            <a:off x="0" y="4552500"/>
            <a:ext cx="4574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ctrTitle"/>
          </p:nvPr>
        </p:nvSpPr>
        <p:spPr>
          <a:xfrm>
            <a:off x="5090575" y="353999"/>
            <a:ext cx="3941100" cy="1101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Our Features</a:t>
            </a:r>
            <a:endParaRPr sz="2800">
              <a:solidFill>
                <a:schemeClr val="dk2"/>
              </a:solidFill>
            </a:endParaRPr>
          </a:p>
        </p:txBody>
      </p:sp>
      <p:sp>
        <p:nvSpPr>
          <p:cNvPr id="178" name="Google Shape;178;p31"/>
          <p:cNvSpPr txBox="1"/>
          <p:nvPr>
            <p:ph idx="1" type="subTitle"/>
          </p:nvPr>
        </p:nvSpPr>
        <p:spPr>
          <a:xfrm>
            <a:off x="950725" y="1534000"/>
            <a:ext cx="6963900" cy="2693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Customer can create account</a:t>
            </a:r>
            <a:endParaRPr sz="1600"/>
          </a:p>
          <a:p>
            <a:pPr indent="-330200" lvl="0" marL="457200" rtl="0" algn="l">
              <a:spcBef>
                <a:spcPts val="0"/>
              </a:spcBef>
              <a:spcAft>
                <a:spcPts val="0"/>
              </a:spcAft>
              <a:buSzPts val="1600"/>
              <a:buChar char="●"/>
            </a:pPr>
            <a:r>
              <a:rPr lang="en" sz="1600"/>
              <a:t>Customer can deposit $$ (USDT, USDC or any legit stable coins) into their checking account</a:t>
            </a:r>
            <a:endParaRPr sz="1600"/>
          </a:p>
          <a:p>
            <a:pPr indent="-330200" lvl="0" marL="457200" rtl="0" algn="l">
              <a:spcBef>
                <a:spcPts val="0"/>
              </a:spcBef>
              <a:spcAft>
                <a:spcPts val="0"/>
              </a:spcAft>
              <a:buSzPts val="1600"/>
              <a:buChar char="●"/>
            </a:pPr>
            <a:r>
              <a:rPr lang="en" sz="1600"/>
              <a:t>Customer can withdraw their digital currency</a:t>
            </a:r>
            <a:endParaRPr sz="1600"/>
          </a:p>
          <a:p>
            <a:pPr indent="-330200" lvl="0" marL="457200" rtl="0" algn="l">
              <a:spcBef>
                <a:spcPts val="0"/>
              </a:spcBef>
              <a:spcAft>
                <a:spcPts val="0"/>
              </a:spcAft>
              <a:buSzPts val="1600"/>
              <a:buChar char="●"/>
            </a:pPr>
            <a:r>
              <a:rPr lang="en" sz="1600"/>
              <a:t>Customer can transfer between their </a:t>
            </a:r>
            <a:r>
              <a:rPr i="1" lang="en" sz="1600"/>
              <a:t>families</a:t>
            </a:r>
            <a:r>
              <a:rPr lang="en" sz="1600"/>
              <a:t>, </a:t>
            </a:r>
            <a:r>
              <a:rPr i="1" lang="en" sz="1600"/>
              <a:t>friends</a:t>
            </a:r>
            <a:r>
              <a:rPr lang="en" sz="1600"/>
              <a:t> and </a:t>
            </a:r>
            <a:r>
              <a:rPr i="1" lang="en" sz="1600"/>
              <a:t>business partners</a:t>
            </a:r>
            <a:r>
              <a:rPr lang="en" sz="1600"/>
              <a:t>!</a:t>
            </a:r>
            <a:endParaRPr sz="1600"/>
          </a:p>
          <a:p>
            <a:pPr indent="-330200" lvl="0" marL="457200" rtl="0" algn="l">
              <a:spcBef>
                <a:spcPts val="0"/>
              </a:spcBef>
              <a:spcAft>
                <a:spcPts val="0"/>
              </a:spcAft>
              <a:buSzPts val="1600"/>
              <a:buChar char="●"/>
            </a:pPr>
            <a:r>
              <a:rPr lang="en" sz="1600"/>
              <a:t>Customer can authorize a </a:t>
            </a:r>
            <a:r>
              <a:rPr b="1" lang="en" sz="1600">
                <a:latin typeface="Roboto Condensed"/>
                <a:ea typeface="Roboto Condensed"/>
                <a:cs typeface="Roboto Condensed"/>
                <a:sym typeface="Roboto Condensed"/>
              </a:rPr>
              <a:t>third</a:t>
            </a:r>
            <a:r>
              <a:rPr lang="en" sz="1600"/>
              <a:t> </a:t>
            </a:r>
            <a:r>
              <a:rPr b="1" lang="en" sz="1600">
                <a:latin typeface="Roboto Condensed"/>
                <a:ea typeface="Roboto Condensed"/>
                <a:cs typeface="Roboto Condensed"/>
                <a:sym typeface="Roboto Condensed"/>
              </a:rPr>
              <a:t>party</a:t>
            </a:r>
            <a:r>
              <a:rPr lang="en" sz="1600"/>
              <a:t> to check for their balance.</a:t>
            </a:r>
            <a:endParaRPr sz="1600"/>
          </a:p>
          <a:p>
            <a:pPr indent="-330200" lvl="0" marL="457200" rtl="0" algn="l">
              <a:spcBef>
                <a:spcPts val="0"/>
              </a:spcBef>
              <a:spcAft>
                <a:spcPts val="0"/>
              </a:spcAft>
              <a:buSzPts val="1600"/>
              <a:buChar char="●"/>
            </a:pPr>
            <a:r>
              <a:rPr lang="en" sz="1600"/>
              <a:t>Customers can authorize a third party to check for account transactions of past ‘N’ months. The ‘N’ can be specified by customer! (to be implemented, but it's very straightforward to do so!)</a:t>
            </a:r>
            <a:endParaRPr sz="1600"/>
          </a:p>
        </p:txBody>
      </p:sp>
      <p:cxnSp>
        <p:nvCxnSpPr>
          <p:cNvPr id="179" name="Google Shape;179;p31"/>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180" name="Google Shape;180;p31"/>
          <p:cNvCxnSpPr/>
          <p:nvPr/>
        </p:nvCxnSpPr>
        <p:spPr>
          <a:xfrm>
            <a:off x="0" y="4682050"/>
            <a:ext cx="4574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ctrTitle"/>
          </p:nvPr>
        </p:nvSpPr>
        <p:spPr>
          <a:xfrm flipH="1">
            <a:off x="1537375" y="3331050"/>
            <a:ext cx="7211700" cy="139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NETWORK MEMBERS &amp; PERMISSION DETAILS</a:t>
            </a:r>
            <a:endParaRPr/>
          </a:p>
        </p:txBody>
      </p:sp>
      <p:sp>
        <p:nvSpPr>
          <p:cNvPr id="186" name="Google Shape;186;p32"/>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02</a:t>
            </a:r>
            <a:endParaRPr>
              <a:solidFill>
                <a:schemeClr val="dk2"/>
              </a:solidFill>
            </a:endParaRPr>
          </a:p>
        </p:txBody>
      </p:sp>
      <p:cxnSp>
        <p:nvCxnSpPr>
          <p:cNvPr id="187" name="Google Shape;187;p32"/>
          <p:cNvCxnSpPr/>
          <p:nvPr/>
        </p:nvCxnSpPr>
        <p:spPr>
          <a:xfrm>
            <a:off x="7578325" y="4028400"/>
            <a:ext cx="1565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cxnSp>
        <p:nvCxnSpPr>
          <p:cNvPr id="192" name="Google Shape;192;p33"/>
          <p:cNvCxnSpPr/>
          <p:nvPr/>
        </p:nvCxnSpPr>
        <p:spPr>
          <a:xfrm>
            <a:off x="3957600" y="3045275"/>
            <a:ext cx="1368000" cy="0"/>
          </a:xfrm>
          <a:prstGeom prst="straightConnector1">
            <a:avLst/>
          </a:prstGeom>
          <a:noFill/>
          <a:ln cap="flat" cmpd="sng" w="9525">
            <a:solidFill>
              <a:schemeClr val="dk2"/>
            </a:solidFill>
            <a:prstDash val="solid"/>
            <a:round/>
            <a:headEnd len="med" w="med" type="none"/>
            <a:tailEnd len="med" w="med" type="none"/>
          </a:ln>
        </p:spPr>
      </p:cxnSp>
      <p:sp>
        <p:nvSpPr>
          <p:cNvPr id="193" name="Google Shape;193;p33"/>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&amp; PERMISSION DETAILS</a:t>
            </a:r>
            <a:endParaRPr>
              <a:solidFill>
                <a:schemeClr val="dk2"/>
              </a:solidFill>
            </a:endParaRPr>
          </a:p>
        </p:txBody>
      </p:sp>
      <p:sp>
        <p:nvSpPr>
          <p:cNvPr id="194" name="Google Shape;194;p33"/>
          <p:cNvSpPr txBox="1"/>
          <p:nvPr>
            <p:ph idx="1" type="subTitle"/>
          </p:nvPr>
        </p:nvSpPr>
        <p:spPr>
          <a:xfrm>
            <a:off x="862500" y="1824975"/>
            <a:ext cx="3095100" cy="25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User Introduction:</a:t>
            </a:r>
            <a:endParaRPr/>
          </a:p>
          <a:p>
            <a:pPr indent="-298450" lvl="0" marL="457200" rtl="0" algn="l">
              <a:spcBef>
                <a:spcPts val="0"/>
              </a:spcBef>
              <a:spcAft>
                <a:spcPts val="0"/>
              </a:spcAft>
              <a:buSzPts val="1100"/>
              <a:buChar char="●"/>
            </a:pPr>
            <a:r>
              <a:rPr lang="en"/>
              <a:t>Only approved users and organizations can use the checking account blockchain</a:t>
            </a:r>
            <a:endParaRPr/>
          </a:p>
          <a:p>
            <a:pPr indent="-298450" lvl="0" marL="457200" rtl="0" algn="l">
              <a:spcBef>
                <a:spcPts val="0"/>
              </a:spcBef>
              <a:spcAft>
                <a:spcPts val="0"/>
              </a:spcAft>
              <a:buSzPts val="1100"/>
              <a:buChar char="●"/>
            </a:pPr>
            <a:r>
              <a:rPr lang="en"/>
              <a:t>Users can be added by an existing and verified organization.</a:t>
            </a:r>
            <a:endParaRPr/>
          </a:p>
          <a:p>
            <a:pPr indent="-298450" lvl="0" marL="457200" rtl="0" algn="l">
              <a:spcBef>
                <a:spcPts val="0"/>
              </a:spcBef>
              <a:spcAft>
                <a:spcPts val="0"/>
              </a:spcAft>
              <a:buSzPts val="1100"/>
              <a:buChar char="●"/>
            </a:pPr>
            <a:r>
              <a:rPr lang="en"/>
              <a:t>Organizations running the hyperledger verify credibility of the user and take responsibility for their user actions</a:t>
            </a:r>
            <a:endParaRPr/>
          </a:p>
          <a:p>
            <a:pPr indent="0" lvl="0" marL="0" rtl="0" algn="l">
              <a:spcBef>
                <a:spcPts val="0"/>
              </a:spcBef>
              <a:spcAft>
                <a:spcPts val="0"/>
              </a:spcAft>
              <a:buNone/>
            </a:pPr>
            <a:r>
              <a:rPr lang="en"/>
              <a:t>Permission Granting Process:</a:t>
            </a:r>
            <a:endParaRPr/>
          </a:p>
          <a:p>
            <a:pPr indent="-298450" lvl="0" marL="457200" rtl="0" algn="l">
              <a:spcBef>
                <a:spcPts val="0"/>
              </a:spcBef>
              <a:spcAft>
                <a:spcPts val="0"/>
              </a:spcAft>
              <a:buSzPts val="1100"/>
              <a:buChar char="●"/>
            </a:pPr>
            <a:r>
              <a:rPr lang="en"/>
              <a:t>User gives the third party ID (e.g. customs or border control) to the organization running hyperledger</a:t>
            </a:r>
            <a:endParaRPr/>
          </a:p>
          <a:p>
            <a:pPr indent="-298450" lvl="0" marL="457200" rtl="0" algn="l">
              <a:spcBef>
                <a:spcPts val="0"/>
              </a:spcBef>
              <a:spcAft>
                <a:spcPts val="0"/>
              </a:spcAft>
              <a:buSzPts val="1100"/>
              <a:buChar char="●"/>
            </a:pPr>
            <a:r>
              <a:rPr lang="en"/>
              <a:t>The hyperledger will add that ID into the permitted list of each user</a:t>
            </a:r>
            <a:endParaRPr/>
          </a:p>
          <a:p>
            <a:pPr indent="-298450" lvl="0" marL="457200" rtl="0" algn="l">
              <a:spcBef>
                <a:spcPts val="0"/>
              </a:spcBef>
              <a:spcAft>
                <a:spcPts val="0"/>
              </a:spcAft>
              <a:buSzPts val="1100"/>
              <a:buChar char="●"/>
            </a:pPr>
            <a:r>
              <a:rPr lang="en"/>
              <a:t>Each user has a separate permitted list and the organization can only see the users’ balance if the user grants access</a:t>
            </a:r>
            <a:endParaRPr/>
          </a:p>
        </p:txBody>
      </p:sp>
      <p:pic>
        <p:nvPicPr>
          <p:cNvPr id="195" name="Google Shape;195;p33"/>
          <p:cNvPicPr preferRelativeResize="0"/>
          <p:nvPr/>
        </p:nvPicPr>
        <p:blipFill rotWithShape="1">
          <a:blip r:embed="rId3">
            <a:alphaModFix/>
          </a:blip>
          <a:srcRect b="18949" l="0" r="0" t="0"/>
          <a:stretch/>
        </p:blipFill>
        <p:spPr>
          <a:xfrm>
            <a:off x="4527100" y="1386700"/>
            <a:ext cx="3182100" cy="3224100"/>
          </a:xfrm>
          <a:prstGeom prst="snip2DiagRect">
            <a:avLst>
              <a:gd fmla="val 0" name="adj1"/>
              <a:gd fmla="val 16667" name="adj2"/>
            </a:avLst>
          </a:prstGeom>
          <a:noFill/>
          <a:ln>
            <a:noFill/>
          </a:ln>
        </p:spPr>
      </p:pic>
      <p:pic>
        <p:nvPicPr>
          <p:cNvPr id="196" name="Google Shape;196;p33"/>
          <p:cNvPicPr preferRelativeResize="0"/>
          <p:nvPr/>
        </p:nvPicPr>
        <p:blipFill rotWithShape="1">
          <a:blip r:embed="rId4">
            <a:alphaModFix amt="40000"/>
          </a:blip>
          <a:srcRect b="18949" l="0" r="0" t="0"/>
          <a:stretch/>
        </p:blipFill>
        <p:spPr>
          <a:xfrm>
            <a:off x="4527100" y="1386700"/>
            <a:ext cx="3182100" cy="3224100"/>
          </a:xfrm>
          <a:prstGeom prst="snip2DiagRect">
            <a:avLst>
              <a:gd fmla="val 0" name="adj1"/>
              <a:gd fmla="val 16667" name="adj2"/>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ctrTitle"/>
          </p:nvPr>
        </p:nvSpPr>
        <p:spPr>
          <a:xfrm flipH="1">
            <a:off x="2754543" y="178408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SMART CONTRACT DETAILS</a:t>
            </a:r>
            <a:endParaRPr/>
          </a:p>
        </p:txBody>
      </p:sp>
      <p:sp>
        <p:nvSpPr>
          <p:cNvPr id="202" name="Google Shape;202;p34"/>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03</a:t>
            </a:r>
            <a:endParaRPr>
              <a:solidFill>
                <a:schemeClr val="dk2"/>
              </a:solidFill>
            </a:endParaRPr>
          </a:p>
        </p:txBody>
      </p:sp>
      <p:cxnSp>
        <p:nvCxnSpPr>
          <p:cNvPr id="203" name="Google Shape;203;p34"/>
          <p:cNvCxnSpPr/>
          <p:nvPr/>
        </p:nvCxnSpPr>
        <p:spPr>
          <a:xfrm>
            <a:off x="7626825" y="2744700"/>
            <a:ext cx="1560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